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9753600" cx="13004800"/>
  <p:notesSz cx="6858000" cy="9144000"/>
  <p:embeddedFontLst>
    <p:embeddedFont>
      <p:font typeface="Helvetica Neue"/>
      <p:regular r:id="rId21"/>
      <p:bold r:id="rId22"/>
      <p:italic r:id="rId23"/>
      <p:boldItalic r:id="rId24"/>
    </p:embeddedFont>
    <p:embeddedFont>
      <p:font typeface="Helvetica Neue Ligh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jdi/8M4b1Q5rCLN1d88Z96ezDx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HelveticaNeue-bold.fntdata"/><Relationship Id="rId21" Type="http://schemas.openxmlformats.org/officeDocument/2006/relationships/font" Target="fonts/HelveticaNeue-regular.fntdata"/><Relationship Id="rId24" Type="http://schemas.openxmlformats.org/officeDocument/2006/relationships/font" Target="fonts/HelveticaNeue-boldItalic.fntdata"/><Relationship Id="rId23" Type="http://schemas.openxmlformats.org/officeDocument/2006/relationships/font" Target="fonts/HelveticaNeue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Light-bold.fntdata"/><Relationship Id="rId25" Type="http://schemas.openxmlformats.org/officeDocument/2006/relationships/font" Target="fonts/HelveticaNeueLight-regular.fntdata"/><Relationship Id="rId28" Type="http://schemas.openxmlformats.org/officeDocument/2006/relationships/font" Target="fonts/HelveticaNeueLight-boldItalic.fntdata"/><Relationship Id="rId27" Type="http://schemas.openxmlformats.org/officeDocument/2006/relationships/font" Target="fonts/HelveticaNeue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8b377f226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18b377f226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Google Shape;244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If we generated a trajectory for particles moving around in this double-well, the direction of maximum variance would be in the direction of the first PC, but the direction of maximum autocorrelation would be in the direction of the first TICA coordinate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5" name="Google Shape;255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Implied relaxation timescales should be independent of lag-time for a perfect Markov Model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" name="Google Shape;150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954594d1f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g11954594d1f_0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Molecular Dynamics trajectories have no “memory” in that every frame only depends on the state of the previous frame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4202717f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114202717f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4202717f1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" name="Google Shape;178;g114202717f1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Helvetica Neue"/>
                <a:ea typeface="Helvetica Neue"/>
                <a:cs typeface="Helvetica Neue"/>
                <a:sym typeface="Helvetica Neue"/>
              </a:rPr>
              <a:t>Molecular Dynamics trajectories have no “memory” in that every frame only depends on the state of the previous frame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4202717f1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14202717f1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5pPr>
            <a:lvl6pPr indent="-39433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12" name="Google Shape;12;p16"/>
          <p:cNvSpPr txBox="1"/>
          <p:nvPr>
            <p:ph idx="12" type="sldNum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5"/>
          <p:cNvSpPr txBox="1"/>
          <p:nvPr>
            <p:ph idx="1" type="body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i="1" sz="2400"/>
            </a:lvl1pPr>
            <a:lvl2pPr indent="-39433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2" type="body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Helvetica Neue"/>
              <a:buNone/>
              <a:defRPr sz="3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9433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/>
          <p:nvPr>
            <p:ph idx="2" type="pic"/>
          </p:nvPr>
        </p:nvSpPr>
        <p:spPr>
          <a:xfrm>
            <a:off x="-949853" y="0"/>
            <a:ext cx="14904506" cy="99441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26"/>
          <p:cNvSpPr txBox="1"/>
          <p:nvPr>
            <p:ph idx="12" type="sldNum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7"/>
          <p:cNvSpPr txBox="1"/>
          <p:nvPr>
            <p:ph idx="12" type="sldNum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2" type="sldNum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/>
          <p:nvPr>
            <p:ph idx="2" type="pic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8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" type="body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5pPr>
            <a:lvl6pPr indent="-39433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2" type="sldNum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/>
          <p:nvPr>
            <p:ph idx="2" type="pic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20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" type="body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5pPr>
            <a:lvl6pPr indent="-39433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2" type="sldNum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" type="body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/>
          <p:nvPr>
            <p:ph idx="2" type="pic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22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1" type="body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486410" lvl="0" marL="4572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Helvetica Neue"/>
              <a:buChar char="•"/>
              <a:defRPr sz="2800"/>
            </a:lvl1pPr>
            <a:lvl2pPr indent="-486410" lvl="1" marL="9144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Helvetica Neue"/>
              <a:buChar char="•"/>
              <a:defRPr sz="2800"/>
            </a:lvl2pPr>
            <a:lvl3pPr indent="-486410" lvl="2" marL="13716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Helvetica Neue"/>
              <a:buChar char="•"/>
              <a:defRPr sz="2800"/>
            </a:lvl3pPr>
            <a:lvl4pPr indent="-486410" lvl="3" marL="18288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Helvetica Neue"/>
              <a:buChar char="•"/>
              <a:defRPr sz="2800"/>
            </a:lvl4pPr>
            <a:lvl5pPr indent="-486410" lvl="4" marL="22860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Helvetica Neue"/>
              <a:buChar char="•"/>
              <a:defRPr sz="2800"/>
            </a:lvl5pPr>
            <a:lvl6pPr indent="-39433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2" type="sldNum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 txBox="1"/>
          <p:nvPr>
            <p:ph idx="1" type="body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40" name="Google Shape;40;p23"/>
          <p:cNvSpPr txBox="1"/>
          <p:nvPr>
            <p:ph idx="12" type="sldNum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/>
          <p:nvPr>
            <p:ph idx="2" type="pic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24"/>
          <p:cNvSpPr/>
          <p:nvPr>
            <p:ph idx="3" type="pic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24"/>
          <p:cNvSpPr/>
          <p:nvPr>
            <p:ph idx="4" type="pic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24"/>
          <p:cNvSpPr txBox="1"/>
          <p:nvPr>
            <p:ph idx="12" type="sldNum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52324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23240" lvl="1" marL="914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23239" lvl="2" marL="1371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23239" lvl="3" marL="1828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23239" lvl="4" marL="228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23239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23239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23239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2324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gif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>
            <p:ph idx="4294967295" type="ctrTitle"/>
          </p:nvPr>
        </p:nvSpPr>
        <p:spPr>
          <a:xfrm>
            <a:off x="-5140" y="1919271"/>
            <a:ext cx="13015080" cy="3302001"/>
          </a:xfrm>
          <a:prstGeom prst="rect">
            <a:avLst/>
          </a:prstGeom>
          <a:solidFill>
            <a:srgbClr val="005493">
              <a:alpha val="24705"/>
            </a:srgbClr>
          </a:solidFill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b="1" i="0" lang="en-US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to Markov State Models</a:t>
            </a:r>
            <a:endParaRPr/>
          </a:p>
        </p:txBody>
      </p:sp>
      <p:sp>
        <p:nvSpPr>
          <p:cNvPr id="60" name="Google Shape;60;p1"/>
          <p:cNvSpPr txBox="1"/>
          <p:nvPr>
            <p:ph idx="4294967295" type="subTitle"/>
          </p:nvPr>
        </p:nvSpPr>
        <p:spPr>
          <a:xfrm>
            <a:off x="-22275" y="5498477"/>
            <a:ext cx="13049350" cy="1130301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</a:pPr>
            <a:r>
              <a:rPr b="0" i="0" lang="en-US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Drug Computing — Mobley Lab — UCI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8b377f226_0_32"/>
          <p:cNvSpPr txBox="1"/>
          <p:nvPr>
            <p:ph type="title"/>
          </p:nvPr>
        </p:nvSpPr>
        <p:spPr>
          <a:xfrm>
            <a:off x="-28841" y="254000"/>
            <a:ext cx="13062600" cy="2159100"/>
          </a:xfrm>
          <a:prstGeom prst="rect">
            <a:avLst/>
          </a:prstGeom>
          <a:solidFill>
            <a:srgbClr val="005493">
              <a:alpha val="24710"/>
            </a:srgbClr>
          </a:solidFill>
          <a:ln>
            <a:noFill/>
          </a:ln>
        </p:spPr>
        <p:txBody>
          <a:bodyPr anchorCtr="0" anchor="ctr" bIns="127000" lIns="127000" spcFirstLastPara="1" rIns="127000" wrap="square" tIns="1270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US" sz="6000">
                <a:solidFill>
                  <a:schemeClr val="dk1"/>
                </a:solidFill>
              </a:rPr>
              <a:t>Good clustering is necessary for maintaining Markovian properties</a:t>
            </a:r>
            <a:endParaRPr/>
          </a:p>
        </p:txBody>
      </p:sp>
      <p:pic>
        <p:nvPicPr>
          <p:cNvPr id="239" name="Google Shape;239;g118b377f226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00" y="2597300"/>
            <a:ext cx="12001902" cy="63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118b377f226_0_32"/>
          <p:cNvSpPr txBox="1"/>
          <p:nvPr/>
        </p:nvSpPr>
        <p:spPr>
          <a:xfrm>
            <a:off x="10648300" y="9230800"/>
            <a:ext cx="2223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</a:rPr>
              <a:t>JCTC </a:t>
            </a:r>
            <a:r>
              <a:rPr lang="en-US" sz="1100">
                <a:solidFill>
                  <a:schemeClr val="dk1"/>
                </a:solidFill>
              </a:rPr>
              <a:t>11.11 (2015): 5525-5542.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1" name="Google Shape;241;g118b377f226_0_32"/>
          <p:cNvPicPr preferRelativeResize="0"/>
          <p:nvPr/>
        </p:nvPicPr>
        <p:blipFill rotWithShape="1">
          <a:blip r:embed="rId4">
            <a:alphaModFix/>
          </a:blip>
          <a:srcRect b="14983" l="82163" r="9355" t="34326"/>
          <a:stretch/>
        </p:blipFill>
        <p:spPr>
          <a:xfrm>
            <a:off x="3805050" y="8929600"/>
            <a:ext cx="255275" cy="4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"/>
          <p:cNvSpPr txBox="1"/>
          <p:nvPr>
            <p:ph type="title"/>
          </p:nvPr>
        </p:nvSpPr>
        <p:spPr>
          <a:xfrm>
            <a:off x="-28841" y="254000"/>
            <a:ext cx="13062482" cy="2159000"/>
          </a:xfrm>
          <a:prstGeom prst="rect">
            <a:avLst/>
          </a:prstGeom>
          <a:solidFill>
            <a:srgbClr val="005493">
              <a:alpha val="24705"/>
            </a:srgbClr>
          </a:solidFill>
          <a:ln>
            <a:noFill/>
          </a:ln>
        </p:spPr>
        <p:txBody>
          <a:bodyPr anchorCtr="0" anchor="ctr" bIns="127000" lIns="127000" spcFirstLastPara="1" rIns="127000" wrap="square" tIns="127000">
            <a:normAutofit/>
          </a:bodyPr>
          <a:lstStyle/>
          <a:p>
            <a:pPr indent="-64769" lvl="0" marL="64769" marR="6476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80"/>
              <a:buFont typeface="Helvetica Neue"/>
              <a:buNone/>
            </a:pPr>
            <a:r>
              <a:rPr b="1" lang="en-US" sz="4080">
                <a:latin typeface="Helvetica Neue"/>
                <a:ea typeface="Helvetica Neue"/>
                <a:cs typeface="Helvetica Neue"/>
                <a:sym typeface="Helvetica Neue"/>
              </a:rPr>
              <a:t>Dimensionality Reduction: </a:t>
            </a:r>
            <a:endParaRPr/>
          </a:p>
          <a:p>
            <a:pPr indent="-64769" lvl="0" marL="64769" marR="6476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80"/>
              <a:buFont typeface="Helvetica Neue"/>
              <a:buNone/>
            </a:pPr>
            <a:r>
              <a:rPr b="1" lang="en-US" sz="4080">
                <a:latin typeface="Helvetica Neue"/>
                <a:ea typeface="Helvetica Neue"/>
                <a:cs typeface="Helvetica Neue"/>
                <a:sym typeface="Helvetica Neue"/>
              </a:rPr>
              <a:t>Principle Component Analysis (PCA) and </a:t>
            </a:r>
            <a:endParaRPr/>
          </a:p>
          <a:p>
            <a:pPr indent="-64769" lvl="0" marL="64769" marR="6476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80"/>
              <a:buFont typeface="Helvetica Neue"/>
              <a:buNone/>
            </a:pPr>
            <a:r>
              <a:rPr b="1" lang="en-US" sz="4080">
                <a:latin typeface="Helvetica Neue"/>
                <a:ea typeface="Helvetica Neue"/>
                <a:cs typeface="Helvetica Neue"/>
                <a:sym typeface="Helvetica Neue"/>
              </a:rPr>
              <a:t>Time-independent Component Analysis (TICA)</a:t>
            </a:r>
            <a:endParaRPr/>
          </a:p>
        </p:txBody>
      </p:sp>
      <p:sp>
        <p:nvSpPr>
          <p:cNvPr id="247" name="Google Shape;247;p8"/>
          <p:cNvSpPr txBox="1"/>
          <p:nvPr/>
        </p:nvSpPr>
        <p:spPr>
          <a:xfrm>
            <a:off x="3937856" y="9267699"/>
            <a:ext cx="35046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http://docs.markovmodel.org/lecture_tica.html</a:t>
            </a:r>
            <a:endParaRPr/>
          </a:p>
        </p:txBody>
      </p:sp>
      <p:pic>
        <p:nvPicPr>
          <p:cNvPr descr="Image" id="248" name="Google Shape;24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9982" y="2564560"/>
            <a:ext cx="4365161" cy="709975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8"/>
          <p:cNvSpPr txBox="1"/>
          <p:nvPr/>
        </p:nvSpPr>
        <p:spPr>
          <a:xfrm>
            <a:off x="535167" y="2875837"/>
            <a:ext cx="7393433" cy="1331465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PCA finds the direction of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maximum variance in the data</a:t>
            </a:r>
            <a:endParaRPr/>
          </a:p>
        </p:txBody>
      </p:sp>
      <p:pic>
        <p:nvPicPr>
          <p:cNvPr descr="Image" id="250" name="Google Shape;25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6279" y="6681180"/>
            <a:ext cx="3771779" cy="257469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8"/>
          <p:cNvSpPr txBox="1"/>
          <p:nvPr/>
        </p:nvSpPr>
        <p:spPr>
          <a:xfrm>
            <a:off x="535167" y="4467358"/>
            <a:ext cx="7787641" cy="1953766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TICA identifies the slowest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reaction coordinates (maximum</a:t>
            </a:r>
            <a:b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autocorrelation)</a:t>
            </a:r>
            <a:endParaRPr/>
          </a:p>
        </p:txBody>
      </p:sp>
      <p:sp>
        <p:nvSpPr>
          <p:cNvPr id="252" name="Google Shape;252;p8"/>
          <p:cNvSpPr txBox="1"/>
          <p:nvPr/>
        </p:nvSpPr>
        <p:spPr>
          <a:xfrm>
            <a:off x="908900" y="7603500"/>
            <a:ext cx="2561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Helvetica Neue"/>
                <a:ea typeface="Helvetica Neue"/>
                <a:cs typeface="Helvetica Neue"/>
                <a:sym typeface="Helvetica Neue"/>
              </a:rPr>
              <a:t>Projection:</a:t>
            </a:r>
            <a:endParaRPr b="1"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"/>
          <p:cNvSpPr txBox="1"/>
          <p:nvPr>
            <p:ph type="title"/>
          </p:nvPr>
        </p:nvSpPr>
        <p:spPr>
          <a:xfrm>
            <a:off x="-28841" y="254000"/>
            <a:ext cx="13062482" cy="2159000"/>
          </a:xfrm>
          <a:prstGeom prst="rect">
            <a:avLst/>
          </a:prstGeom>
          <a:solidFill>
            <a:srgbClr val="005493">
              <a:alpha val="24705"/>
            </a:srgbClr>
          </a:solidFill>
          <a:ln>
            <a:noFill/>
          </a:ln>
        </p:spPr>
        <p:txBody>
          <a:bodyPr anchorCtr="0" anchor="ctr" bIns="127000" lIns="127000" spcFirstLastPara="1" rIns="127000" wrap="square" tIns="127000">
            <a:normAutofit/>
          </a:bodyPr>
          <a:lstStyle/>
          <a:p>
            <a:pPr indent="-97789" lvl="0" marL="97789" marR="9778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60"/>
              <a:buFont typeface="Helvetica Neue"/>
              <a:buNone/>
            </a:pPr>
            <a:r>
              <a:rPr b="1" lang="en-US" sz="6160">
                <a:latin typeface="Helvetica Neue"/>
                <a:ea typeface="Helvetica Neue"/>
                <a:cs typeface="Helvetica Neue"/>
                <a:sym typeface="Helvetica Neue"/>
              </a:rPr>
              <a:t>Testing the dimensionality reduction: Implied Timescales</a:t>
            </a:r>
            <a:endParaRPr/>
          </a:p>
        </p:txBody>
      </p:sp>
      <p:pic>
        <p:nvPicPr>
          <p:cNvPr descr="Screen Shot 2018-03-06 at 7.55.54 AM.png" id="258" name="Google Shape;25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0757" y="6523103"/>
            <a:ext cx="5689601" cy="1841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9"/>
          <p:cNvSpPr txBox="1"/>
          <p:nvPr/>
        </p:nvSpPr>
        <p:spPr>
          <a:xfrm>
            <a:off x="7160156" y="5014212"/>
            <a:ext cx="4626561" cy="287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http://docs.markovmodel.org/lecture_implied_timescales.html</a:t>
            </a:r>
            <a:endParaRPr/>
          </a:p>
        </p:txBody>
      </p:sp>
      <p:pic>
        <p:nvPicPr>
          <p:cNvPr descr="Screen Shot 2018-03-06 at 8.27.18 AM.png" id="260" name="Google Shape;26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5207" y="3626649"/>
            <a:ext cx="5600701" cy="11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9"/>
          <p:cNvSpPr txBox="1"/>
          <p:nvPr/>
        </p:nvSpPr>
        <p:spPr>
          <a:xfrm>
            <a:off x="6101272" y="2835075"/>
            <a:ext cx="5668570" cy="585112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Perfectly Markovian Process</a:t>
            </a:r>
            <a:endParaRPr/>
          </a:p>
        </p:txBody>
      </p:sp>
      <p:sp>
        <p:nvSpPr>
          <p:cNvPr id="262" name="Google Shape;262;p9"/>
          <p:cNvSpPr txBox="1"/>
          <p:nvPr/>
        </p:nvSpPr>
        <p:spPr>
          <a:xfrm>
            <a:off x="6149134" y="6021399"/>
            <a:ext cx="4869181" cy="585112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Imperfect Markov Model</a:t>
            </a:r>
            <a:endParaRPr/>
          </a:p>
        </p:txBody>
      </p:sp>
      <p:pic>
        <p:nvPicPr>
          <p:cNvPr descr="Screen Shot 2018-03-06 at 7.41.46 AM.png" id="263" name="Google Shape;26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3107" y="2688253"/>
            <a:ext cx="4568225" cy="31357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8-03-06 at 8.31.57 AM.png" id="264" name="Google Shape;264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6790" y="5875993"/>
            <a:ext cx="4680858" cy="313572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9"/>
          <p:cNvSpPr txBox="1"/>
          <p:nvPr/>
        </p:nvSpPr>
        <p:spPr>
          <a:xfrm>
            <a:off x="6180400" y="8562257"/>
            <a:ext cx="5914950" cy="829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Choose a time scale at which the model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appears to start behaving Markovian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"/>
          <p:cNvSpPr txBox="1"/>
          <p:nvPr>
            <p:ph type="title"/>
          </p:nvPr>
        </p:nvSpPr>
        <p:spPr>
          <a:xfrm>
            <a:off x="-28841" y="254000"/>
            <a:ext cx="13062482" cy="2159000"/>
          </a:xfrm>
          <a:prstGeom prst="rect">
            <a:avLst/>
          </a:prstGeom>
          <a:solidFill>
            <a:srgbClr val="005493">
              <a:alpha val="24705"/>
            </a:srgbClr>
          </a:solidFill>
          <a:ln>
            <a:noFill/>
          </a:ln>
        </p:spPr>
        <p:txBody>
          <a:bodyPr anchorCtr="0" anchor="ctr" bIns="127000" lIns="127000" spcFirstLastPara="1" rIns="127000" wrap="square" tIns="127000">
            <a:normAutofit/>
          </a:bodyPr>
          <a:lstStyle/>
          <a:p>
            <a:pPr indent="-95250" lvl="0" marL="95250" marR="952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b="1" lang="en-US" sz="6000">
                <a:latin typeface="Helvetica Neue"/>
                <a:ea typeface="Helvetica Neue"/>
                <a:cs typeface="Helvetica Neue"/>
                <a:sym typeface="Helvetica Neue"/>
              </a:rPr>
              <a:t>Using the dimension reduction to identify macrostates of the system</a:t>
            </a:r>
            <a:endParaRPr/>
          </a:p>
        </p:txBody>
      </p:sp>
      <p:sp>
        <p:nvSpPr>
          <p:cNvPr id="271" name="Google Shape;271;p10"/>
          <p:cNvSpPr txBox="1"/>
          <p:nvPr/>
        </p:nvSpPr>
        <p:spPr>
          <a:xfrm>
            <a:off x="323140" y="2819740"/>
            <a:ext cx="8495348" cy="78352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</a:pPr>
            <a:r>
              <a:rPr b="1" i="0" lang="en-US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PCCA and K-means Clustering</a:t>
            </a:r>
            <a:endParaRPr/>
          </a:p>
        </p:txBody>
      </p:sp>
      <p:pic>
        <p:nvPicPr>
          <p:cNvPr descr="Screen Shot 2018-03-06 at 9.18.38 AM.png" id="272" name="Google Shape;27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6396" y="6101704"/>
            <a:ext cx="5194301" cy="34036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0"/>
          <p:cNvSpPr txBox="1"/>
          <p:nvPr/>
        </p:nvSpPr>
        <p:spPr>
          <a:xfrm>
            <a:off x="599419" y="4022498"/>
            <a:ext cx="5986172" cy="1550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K-means Clustering:</a:t>
            </a:r>
            <a:endParaRPr/>
          </a:p>
          <a:p>
            <a:pPr indent="-4445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-"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Identifies clusters based on</a:t>
            </a:r>
            <a:b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distance in TICA space</a:t>
            </a:r>
            <a:endParaRPr/>
          </a:p>
        </p:txBody>
      </p:sp>
      <p:pic>
        <p:nvPicPr>
          <p:cNvPr descr="K-means_convergence.gif" id="274" name="Google Shape;27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3949" y="4312404"/>
            <a:ext cx="5071949" cy="4928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"/>
          <p:cNvSpPr txBox="1"/>
          <p:nvPr>
            <p:ph type="title"/>
          </p:nvPr>
        </p:nvSpPr>
        <p:spPr>
          <a:xfrm>
            <a:off x="-28841" y="254000"/>
            <a:ext cx="13062482" cy="2159000"/>
          </a:xfrm>
          <a:prstGeom prst="rect">
            <a:avLst/>
          </a:prstGeom>
          <a:solidFill>
            <a:srgbClr val="005493">
              <a:alpha val="24705"/>
            </a:srgbClr>
          </a:solidFill>
          <a:ln>
            <a:noFill/>
          </a:ln>
        </p:spPr>
        <p:txBody>
          <a:bodyPr anchorCtr="0" anchor="ctr" bIns="127000" lIns="127000" spcFirstLastPara="1" rIns="127000" wrap="square" tIns="127000">
            <a:normAutofit/>
          </a:bodyPr>
          <a:lstStyle/>
          <a:p>
            <a:pPr indent="-95250" lvl="0" marL="95250" marR="952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b="1" lang="en-US" sz="6000">
                <a:latin typeface="Helvetica Neue"/>
                <a:ea typeface="Helvetica Neue"/>
                <a:cs typeface="Helvetica Neue"/>
                <a:sym typeface="Helvetica Neue"/>
              </a:rPr>
              <a:t>Using the dimension reduction to identify macrostates of the system</a:t>
            </a:r>
            <a:endParaRPr/>
          </a:p>
        </p:txBody>
      </p:sp>
      <p:sp>
        <p:nvSpPr>
          <p:cNvPr id="280" name="Google Shape;280;p11"/>
          <p:cNvSpPr txBox="1"/>
          <p:nvPr/>
        </p:nvSpPr>
        <p:spPr>
          <a:xfrm>
            <a:off x="323140" y="2819740"/>
            <a:ext cx="8495348" cy="78352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</a:pPr>
            <a:r>
              <a:rPr b="1" i="0" lang="en-US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PCCA and K-means Clustering</a:t>
            </a:r>
            <a:endParaRPr/>
          </a:p>
        </p:txBody>
      </p:sp>
      <p:sp>
        <p:nvSpPr>
          <p:cNvPr id="281" name="Google Shape;281;p11"/>
          <p:cNvSpPr txBox="1"/>
          <p:nvPr/>
        </p:nvSpPr>
        <p:spPr>
          <a:xfrm>
            <a:off x="443049" y="4367306"/>
            <a:ext cx="7594906" cy="3963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PCCA: Perron-Cluster Cluster Analysis</a:t>
            </a:r>
            <a:endParaRPr/>
          </a:p>
          <a:p>
            <a:pPr indent="-4445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-"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Uses the eigenvector-eigenvalue </a:t>
            </a:r>
            <a:b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decomposition to identify </a:t>
            </a:r>
            <a:b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meta-stable states</a:t>
            </a:r>
            <a:endParaRPr/>
          </a:p>
          <a:p>
            <a:pPr indent="-4445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-"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Splits the available </a:t>
            </a:r>
            <a:b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conformational </a:t>
            </a:r>
            <a:b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 space in order of </a:t>
            </a:r>
            <a:b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longest relaxation time</a:t>
            </a:r>
            <a:endParaRPr/>
          </a:p>
        </p:txBody>
      </p:sp>
      <p:pic>
        <p:nvPicPr>
          <p:cNvPr descr="Screen Shot 2018-03-06 at 9.05.19 AM.png" id="282" name="Google Shape;28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1867" y="5896884"/>
            <a:ext cx="5359313" cy="3507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11"/>
          <p:cNvGrpSpPr/>
          <p:nvPr/>
        </p:nvGrpSpPr>
        <p:grpSpPr>
          <a:xfrm>
            <a:off x="8750427" y="2576501"/>
            <a:ext cx="3469011" cy="3156883"/>
            <a:chOff x="0" y="0"/>
            <a:chExt cx="3469010" cy="3156882"/>
          </a:xfrm>
        </p:grpSpPr>
        <p:sp>
          <p:nvSpPr>
            <p:cNvPr id="284" name="Google Shape;284;p11"/>
            <p:cNvSpPr/>
            <p:nvPr/>
          </p:nvSpPr>
          <p:spPr>
            <a:xfrm>
              <a:off x="1651713" y="0"/>
              <a:ext cx="1270001" cy="1270000"/>
            </a:xfrm>
            <a:prstGeom prst="ellipse">
              <a:avLst/>
            </a:prstGeom>
            <a:solidFill>
              <a:srgbClr val="00F900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r>
                <a:t/>
              </a:r>
              <a:endParaRPr b="0" i="0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0" y="1293918"/>
              <a:ext cx="1270000" cy="1270001"/>
            </a:xfrm>
            <a:prstGeom prst="ellipse">
              <a:avLst/>
            </a:prstGeom>
            <a:solidFill>
              <a:srgbClr val="0096FF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r>
                <a:t/>
              </a:r>
              <a:endParaRPr b="0" i="0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2199009" y="1886881"/>
              <a:ext cx="1270001" cy="1270001"/>
            </a:xfrm>
            <a:prstGeom prst="ellipse">
              <a:avLst/>
            </a:prstGeom>
            <a:solidFill>
              <a:srgbClr val="FF2600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r>
                <a:t/>
              </a:r>
              <a:endParaRPr b="0" i="0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770555" y="653096"/>
              <a:ext cx="880600" cy="660742"/>
            </a:xfrm>
            <a:custGeom>
              <a:rect b="b" l="l" r="r" t="t"/>
              <a:pathLst>
                <a:path extrusionOk="0" h="20867" w="21600">
                  <a:moveTo>
                    <a:pt x="21600" y="293"/>
                  </a:moveTo>
                  <a:cubicBezTo>
                    <a:pt x="16514" y="-733"/>
                    <a:pt x="11324" y="959"/>
                    <a:pt x="7230" y="4978"/>
                  </a:cubicBezTo>
                  <a:cubicBezTo>
                    <a:pt x="3292" y="8845"/>
                    <a:pt x="694" y="14553"/>
                    <a:pt x="0" y="20867"/>
                  </a:cubicBezTo>
                </a:path>
              </a:pathLst>
            </a:cu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r>
                <a:t/>
              </a:r>
              <a:endParaRPr b="0" i="0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1291456" y="1225316"/>
              <a:ext cx="709937" cy="67572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cubicBezTo>
                    <a:pt x="4195" y="20960"/>
                    <a:pt x="8173" y="19238"/>
                    <a:pt x="11580" y="16588"/>
                  </a:cubicBezTo>
                  <a:cubicBezTo>
                    <a:pt x="16764" y="12557"/>
                    <a:pt x="20335" y="6644"/>
                    <a:pt x="21600" y="0"/>
                  </a:cubicBezTo>
                </a:path>
              </a:pathLst>
            </a:custGeom>
            <a:noFill/>
            <a:ln cap="flat" cmpd="sng" w="635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r>
                <a:t/>
              </a:r>
              <a:endParaRPr b="0" i="0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848477" y="2536287"/>
              <a:ext cx="1513388" cy="601117"/>
            </a:xfrm>
            <a:custGeom>
              <a:rect b="b" l="l" r="r" t="t"/>
              <a:pathLst>
                <a:path extrusionOk="0" h="20056" w="21600">
                  <a:moveTo>
                    <a:pt x="0" y="0"/>
                  </a:moveTo>
                  <a:cubicBezTo>
                    <a:pt x="1737" y="8646"/>
                    <a:pt x="4915" y="15248"/>
                    <a:pt x="8793" y="18263"/>
                  </a:cubicBezTo>
                  <a:cubicBezTo>
                    <a:pt x="13083" y="21600"/>
                    <a:pt x="17789" y="20234"/>
                    <a:pt x="21600" y="14546"/>
                  </a:cubicBez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r>
                <a:t/>
              </a:r>
              <a:endParaRPr b="0" i="0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1287116" y="2041739"/>
              <a:ext cx="941290" cy="333157"/>
            </a:xfrm>
            <a:custGeom>
              <a:rect b="b" l="l" r="r" t="t"/>
              <a:pathLst>
                <a:path extrusionOk="0" h="21026" w="21600">
                  <a:moveTo>
                    <a:pt x="0" y="176"/>
                  </a:moveTo>
                  <a:cubicBezTo>
                    <a:pt x="4111" y="-574"/>
                    <a:pt x="8234" y="1082"/>
                    <a:pt x="12095" y="5035"/>
                  </a:cubicBezTo>
                  <a:cubicBezTo>
                    <a:pt x="15608" y="8632"/>
                    <a:pt x="18836" y="14062"/>
                    <a:pt x="21600" y="21026"/>
                  </a:cubicBezTo>
                </a:path>
              </a:pathLst>
            </a:cu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r>
                <a:t/>
              </a:r>
              <a:endParaRPr b="0" i="0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2280822" y="1294157"/>
              <a:ext cx="202807" cy="700837"/>
            </a:xfrm>
            <a:custGeom>
              <a:rect b="b" l="l" r="r" t="t"/>
              <a:pathLst>
                <a:path extrusionOk="0" h="21600" w="20579">
                  <a:moveTo>
                    <a:pt x="959" y="0"/>
                  </a:moveTo>
                  <a:cubicBezTo>
                    <a:pt x="-1021" y="4128"/>
                    <a:pt x="74" y="8337"/>
                    <a:pt x="4164" y="12319"/>
                  </a:cubicBezTo>
                  <a:cubicBezTo>
                    <a:pt x="7639" y="15702"/>
                    <a:pt x="13211" y="18852"/>
                    <a:pt x="20579" y="21600"/>
                  </a:cubicBezTo>
                </a:path>
              </a:pathLst>
            </a:custGeom>
            <a:noFill/>
            <a:ln cap="flat" cmpd="sng" w="635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r>
                <a:t/>
              </a:r>
              <a:endParaRPr b="0" i="0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2871710" y="909755"/>
              <a:ext cx="465350" cy="1121403"/>
            </a:xfrm>
            <a:custGeom>
              <a:rect b="b" l="l" r="r" t="t"/>
              <a:pathLst>
                <a:path extrusionOk="0" h="21600" w="20179">
                  <a:moveTo>
                    <a:pt x="0" y="0"/>
                  </a:moveTo>
                  <a:cubicBezTo>
                    <a:pt x="8698" y="1705"/>
                    <a:pt x="15380" y="4957"/>
                    <a:pt x="18410" y="8960"/>
                  </a:cubicBezTo>
                  <a:cubicBezTo>
                    <a:pt x="21600" y="13175"/>
                    <a:pt x="20436" y="17801"/>
                    <a:pt x="15230" y="21600"/>
                  </a:cubicBez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r>
                <a:t/>
              </a:r>
              <a:endParaRPr b="0" i="0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2"/>
          <p:cNvSpPr txBox="1"/>
          <p:nvPr>
            <p:ph type="title"/>
          </p:nvPr>
        </p:nvSpPr>
        <p:spPr>
          <a:xfrm>
            <a:off x="-28841" y="254000"/>
            <a:ext cx="13062482" cy="2159000"/>
          </a:xfrm>
          <a:prstGeom prst="rect">
            <a:avLst/>
          </a:prstGeom>
          <a:solidFill>
            <a:srgbClr val="005493">
              <a:alpha val="24705"/>
            </a:srgbClr>
          </a:solidFill>
          <a:ln>
            <a:noFill/>
          </a:ln>
        </p:spPr>
        <p:txBody>
          <a:bodyPr anchorCtr="0" anchor="ctr" bIns="127000" lIns="127000" spcFirstLastPara="1" rIns="127000" wrap="square" tIns="127000">
            <a:normAutofit/>
          </a:bodyPr>
          <a:lstStyle/>
          <a:p>
            <a:pPr indent="-97789" lvl="0" marL="97789" marR="9778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60"/>
              <a:buFont typeface="Helvetica Neue"/>
              <a:buNone/>
            </a:pPr>
            <a:r>
              <a:rPr b="1" lang="en-US" sz="6160">
                <a:latin typeface="Helvetica Neue"/>
                <a:ea typeface="Helvetica Neue"/>
                <a:cs typeface="Helvetica Neue"/>
                <a:sym typeface="Helvetica Neue"/>
              </a:rPr>
              <a:t>Testing the Markov Model:</a:t>
            </a:r>
            <a:endParaRPr/>
          </a:p>
          <a:p>
            <a:pPr indent="-97789" lvl="0" marL="97789" marR="9778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60"/>
              <a:buFont typeface="Helvetica Neue"/>
              <a:buNone/>
            </a:pPr>
            <a:r>
              <a:rPr b="1" lang="en-US" sz="6160">
                <a:latin typeface="Helvetica Neue"/>
                <a:ea typeface="Helvetica Neue"/>
                <a:cs typeface="Helvetica Neue"/>
                <a:sym typeface="Helvetica Neue"/>
              </a:rPr>
              <a:t>Chapman-Kolmogorov test</a:t>
            </a:r>
            <a:endParaRPr/>
          </a:p>
        </p:txBody>
      </p:sp>
      <p:sp>
        <p:nvSpPr>
          <p:cNvPr id="298" name="Google Shape;298;p12"/>
          <p:cNvSpPr txBox="1"/>
          <p:nvPr/>
        </p:nvSpPr>
        <p:spPr>
          <a:xfrm>
            <a:off x="908887" y="2750567"/>
            <a:ext cx="4150500" cy="50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well do the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interconversions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between the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</a:t>
            </a:r>
            <a:r>
              <a:rPr b="1" lang="en-US" sz="40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rse-grained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macro-states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the model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compare to the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 trajectory? </a:t>
            </a:r>
            <a:endParaRPr/>
          </a:p>
        </p:txBody>
      </p:sp>
      <p:pic>
        <p:nvPicPr>
          <p:cNvPr descr="Screen Shot 2018-03-06 at 8.55.57 AM.png" id="299" name="Google Shape;29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7128" y="2661255"/>
            <a:ext cx="6888256" cy="69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0750" y="8221742"/>
            <a:ext cx="356235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"/>
          <p:cNvSpPr txBox="1"/>
          <p:nvPr>
            <p:ph type="title"/>
          </p:nvPr>
        </p:nvSpPr>
        <p:spPr>
          <a:xfrm>
            <a:off x="-28841" y="254000"/>
            <a:ext cx="13062482" cy="2159000"/>
          </a:xfrm>
          <a:prstGeom prst="rect">
            <a:avLst/>
          </a:prstGeom>
          <a:solidFill>
            <a:srgbClr val="005493">
              <a:alpha val="24705"/>
            </a:srgbClr>
          </a:solidFill>
          <a:ln>
            <a:noFill/>
          </a:ln>
        </p:spPr>
        <p:txBody>
          <a:bodyPr anchorCtr="0" anchor="ctr" bIns="127000" lIns="127000" spcFirstLastPara="1" rIns="127000" wrap="square" tIns="127000">
            <a:normAutofit fontScale="90000"/>
          </a:bodyPr>
          <a:lstStyle/>
          <a:p>
            <a:pPr indent="-107950" lvl="0" marL="107950" marR="1079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b="1" lang="en-US" sz="6800"/>
              <a:t>Core concepts and procedure to use Markov models</a:t>
            </a:r>
            <a:endParaRPr/>
          </a:p>
        </p:txBody>
      </p:sp>
      <p:sp>
        <p:nvSpPr>
          <p:cNvPr id="306" name="Google Shape;306;p5"/>
          <p:cNvSpPr txBox="1"/>
          <p:nvPr/>
        </p:nvSpPr>
        <p:spPr>
          <a:xfrm>
            <a:off x="835905" y="2692846"/>
            <a:ext cx="91065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(1) Identify Configuration Microstates</a:t>
            </a:r>
            <a:endParaRPr/>
          </a:p>
        </p:txBody>
      </p:sp>
      <p:sp>
        <p:nvSpPr>
          <p:cNvPr id="307" name="Google Shape;307;p5"/>
          <p:cNvSpPr txBox="1"/>
          <p:nvPr/>
        </p:nvSpPr>
        <p:spPr>
          <a:xfrm>
            <a:off x="723459" y="6568046"/>
            <a:ext cx="113940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(2) Construct Transition Matrix Between States</a:t>
            </a:r>
            <a:endParaRPr/>
          </a:p>
        </p:txBody>
      </p:sp>
      <p:sp>
        <p:nvSpPr>
          <p:cNvPr id="308" name="Google Shape;308;p5"/>
          <p:cNvSpPr txBox="1"/>
          <p:nvPr/>
        </p:nvSpPr>
        <p:spPr>
          <a:xfrm>
            <a:off x="1598986" y="3327496"/>
            <a:ext cx="6146100" cy="3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86171" lvl="0" marL="48617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Helvetica Neue"/>
              <a:buChar char="-"/>
            </a:pPr>
            <a:r>
              <a:rPr b="1" i="0" lang="en-US" sz="3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Dimensionality Reduction</a:t>
            </a:r>
            <a:endParaRPr b="1" i="0" sz="3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0862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Helvetica Neue"/>
              <a:buChar char="○"/>
            </a:pPr>
            <a:r>
              <a:rPr b="1" lang="en-US" sz="3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TICA, PCA</a:t>
            </a:r>
            <a:r>
              <a:rPr b="1" i="0" lang="en-US" sz="3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-486171" lvl="0" marL="48617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Helvetica Neue"/>
              <a:buChar char="-"/>
            </a:pPr>
            <a:r>
              <a:rPr b="1" lang="en-US" sz="3500">
                <a:latin typeface="Helvetica Neue"/>
                <a:ea typeface="Helvetica Neue"/>
                <a:cs typeface="Helvetica Neue"/>
                <a:sym typeface="Helvetica Neue"/>
              </a:rPr>
              <a:t>Clustering</a:t>
            </a:r>
            <a:endParaRPr/>
          </a:p>
          <a:p>
            <a:pPr indent="-550862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5"/>
              <a:buFont typeface="Helvetica Neue"/>
              <a:buChar char="○"/>
            </a:pPr>
            <a:r>
              <a:rPr b="1" lang="en-US" sz="3500">
                <a:latin typeface="Helvetica Neue"/>
                <a:ea typeface="Helvetica Neue"/>
                <a:cs typeface="Helvetica Neue"/>
                <a:sym typeface="Helvetica Neue"/>
              </a:rPr>
              <a:t>K-means</a:t>
            </a:r>
            <a:endParaRPr/>
          </a:p>
        </p:txBody>
      </p:sp>
      <p:sp>
        <p:nvSpPr>
          <p:cNvPr id="309" name="Google Shape;309;p5"/>
          <p:cNvSpPr txBox="1"/>
          <p:nvPr/>
        </p:nvSpPr>
        <p:spPr>
          <a:xfrm>
            <a:off x="723445" y="7551971"/>
            <a:ext cx="69153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(3) Test for Self-Consistency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0" name="Google Shape;310;p5"/>
          <p:cNvSpPr txBox="1"/>
          <p:nvPr/>
        </p:nvSpPr>
        <p:spPr>
          <a:xfrm>
            <a:off x="647250" y="8542575"/>
            <a:ext cx="127941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b="1" lang="en-US" sz="400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</a:t>
            </a:r>
            <a:r>
              <a:rPr b="1" lang="en-US" sz="4000">
                <a:latin typeface="Helvetica Neue"/>
                <a:ea typeface="Helvetica Neue"/>
                <a:cs typeface="Helvetica Neue"/>
                <a:sym typeface="Helvetica Neue"/>
              </a:rPr>
              <a:t>Calculate Kinetics + Free Energy Between States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>
            <p:ph type="title"/>
          </p:nvPr>
        </p:nvSpPr>
        <p:spPr>
          <a:xfrm>
            <a:off x="-28841" y="254000"/>
            <a:ext cx="13062482" cy="2159000"/>
          </a:xfrm>
          <a:prstGeom prst="rect">
            <a:avLst/>
          </a:prstGeom>
          <a:solidFill>
            <a:srgbClr val="005493">
              <a:alpha val="24705"/>
            </a:srgbClr>
          </a:solidFill>
          <a:ln>
            <a:noFill/>
          </a:ln>
        </p:spPr>
        <p:txBody>
          <a:bodyPr anchorCtr="0" anchor="ctr" bIns="127000" lIns="127000" spcFirstLastPara="1" rIns="127000" wrap="square" tIns="127000">
            <a:normAutofit/>
          </a:bodyPr>
          <a:lstStyle/>
          <a:p>
            <a:pPr indent="-74929" lvl="0" marL="74929" marR="7492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19"/>
              <a:buFont typeface="Helvetica Neue"/>
              <a:buNone/>
            </a:pPr>
            <a:r>
              <a:rPr b="1" lang="en-US" sz="4719">
                <a:latin typeface="Helvetica Neue"/>
                <a:ea typeface="Helvetica Neue"/>
                <a:cs typeface="Helvetica Neue"/>
                <a:sym typeface="Helvetica Neue"/>
              </a:rPr>
              <a:t>Markov processes describe the dynamics of systems that have no “long term memory”</a:t>
            </a:r>
            <a:endParaRPr/>
          </a:p>
        </p:txBody>
      </p:sp>
      <p:grpSp>
        <p:nvGrpSpPr>
          <p:cNvPr id="66" name="Google Shape;66;p2"/>
          <p:cNvGrpSpPr/>
          <p:nvPr/>
        </p:nvGrpSpPr>
        <p:grpSpPr>
          <a:xfrm>
            <a:off x="567188" y="3107664"/>
            <a:ext cx="5667352" cy="2646625"/>
            <a:chOff x="-1" y="-1"/>
            <a:chExt cx="5667352" cy="2646625"/>
          </a:xfrm>
        </p:grpSpPr>
        <p:grpSp>
          <p:nvGrpSpPr>
            <p:cNvPr id="67" name="Google Shape;67;p2"/>
            <p:cNvGrpSpPr/>
            <p:nvPr/>
          </p:nvGrpSpPr>
          <p:grpSpPr>
            <a:xfrm>
              <a:off x="37315" y="-1"/>
              <a:ext cx="5559647" cy="2646625"/>
              <a:chOff x="0" y="0"/>
              <a:chExt cx="5559646" cy="2646623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591750" y="1241508"/>
                <a:ext cx="1360920" cy="1358296"/>
              </a:xfrm>
              <a:prstGeom prst="ellipse">
                <a:avLst/>
              </a:prstGeom>
              <a:noFill/>
              <a:ln cap="flat" cmpd="sng" w="635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Helvetica Neue"/>
                  <a:buNone/>
                </a:pPr>
                <a:r>
                  <a:rPr b="0" i="0" lang="en-US" sz="2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H</a:t>
                </a:r>
                <a:endParaRPr/>
              </a:p>
            </p:txBody>
          </p:sp>
          <p:sp>
            <p:nvSpPr>
              <p:cNvPr id="69" name="Google Shape;69;p2"/>
              <p:cNvSpPr txBox="1"/>
              <p:nvPr/>
            </p:nvSpPr>
            <p:spPr>
              <a:xfrm>
                <a:off x="1692828" y="0"/>
                <a:ext cx="2395437" cy="493114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b="1" i="0" lang="en-US" sz="24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Flipping a coin</a:t>
                </a: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3606975" y="1241508"/>
                <a:ext cx="1360920" cy="1358296"/>
              </a:xfrm>
              <a:prstGeom prst="ellipse">
                <a:avLst/>
              </a:prstGeom>
              <a:noFill/>
              <a:ln cap="flat" cmpd="sng" w="635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Helvetica Neue"/>
                  <a:buNone/>
                </a:pPr>
                <a:r>
                  <a:rPr b="0" i="0" lang="en-US" sz="2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T</a:t>
                </a:r>
                <a:endParaRPr/>
              </a:p>
            </p:txBody>
          </p:sp>
          <p:sp>
            <p:nvSpPr>
              <p:cNvPr id="71" name="Google Shape;71;p2"/>
              <p:cNvSpPr txBox="1"/>
              <p:nvPr/>
            </p:nvSpPr>
            <p:spPr>
              <a:xfrm>
                <a:off x="2508129" y="2153423"/>
                <a:ext cx="576600" cy="49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b="1" i="0" lang="en-US" sz="24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0.5</a:t>
                </a:r>
                <a:endParaRPr/>
              </a:p>
            </p:txBody>
          </p:sp>
          <p:sp>
            <p:nvSpPr>
              <p:cNvPr id="72" name="Google Shape;72;p2"/>
              <p:cNvSpPr txBox="1"/>
              <p:nvPr/>
            </p:nvSpPr>
            <p:spPr>
              <a:xfrm>
                <a:off x="2491579" y="1023427"/>
                <a:ext cx="576600" cy="49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b="1" i="0" lang="en-US" sz="24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0.5</a:t>
                </a:r>
                <a:endParaRPr/>
              </a:p>
            </p:txBody>
          </p:sp>
          <p:sp>
            <p:nvSpPr>
              <p:cNvPr id="73" name="Google Shape;73;p2"/>
              <p:cNvSpPr txBox="1"/>
              <p:nvPr/>
            </p:nvSpPr>
            <p:spPr>
              <a:xfrm>
                <a:off x="0" y="1136883"/>
                <a:ext cx="576486" cy="4931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b="1" i="0" lang="en-US" sz="24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0.5</a:t>
                </a:r>
                <a:endParaRPr/>
              </a:p>
            </p:txBody>
          </p:sp>
          <p:sp>
            <p:nvSpPr>
              <p:cNvPr id="74" name="Google Shape;74;p2"/>
              <p:cNvSpPr txBox="1"/>
              <p:nvPr/>
            </p:nvSpPr>
            <p:spPr>
              <a:xfrm>
                <a:off x="4983159" y="1040665"/>
                <a:ext cx="576487" cy="4931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b="1" i="0" lang="en-US" sz="24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0.5</a:t>
                </a:r>
                <a:endParaRPr/>
              </a:p>
            </p:txBody>
          </p:sp>
        </p:grpSp>
        <p:sp>
          <p:nvSpPr>
            <p:cNvPr id="75" name="Google Shape;75;p2"/>
            <p:cNvSpPr/>
            <p:nvPr/>
          </p:nvSpPr>
          <p:spPr>
            <a:xfrm>
              <a:off x="-1" y="1594171"/>
              <a:ext cx="668721" cy="752701"/>
            </a:xfrm>
            <a:custGeom>
              <a:rect b="b" l="l" r="r" t="t"/>
              <a:pathLst>
                <a:path extrusionOk="0" h="16177" w="21094">
                  <a:moveTo>
                    <a:pt x="21094" y="13231"/>
                  </a:moveTo>
                  <a:cubicBezTo>
                    <a:pt x="14151" y="18926"/>
                    <a:pt x="559" y="15841"/>
                    <a:pt x="16" y="8448"/>
                  </a:cubicBezTo>
                  <a:cubicBezTo>
                    <a:pt x="-506" y="1351"/>
                    <a:pt x="11765" y="-2674"/>
                    <a:pt x="19582" y="2029"/>
                  </a:cubicBezTo>
                </a:path>
              </a:pathLst>
            </a:cu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r>
                <a:t/>
              </a:r>
              <a:endParaRPr b="0" i="0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006987" y="1495764"/>
              <a:ext cx="660364" cy="733847"/>
            </a:xfrm>
            <a:custGeom>
              <a:rect b="b" l="l" r="r" t="t"/>
              <a:pathLst>
                <a:path extrusionOk="0" h="16183" w="21341">
                  <a:moveTo>
                    <a:pt x="0" y="2473"/>
                  </a:moveTo>
                  <a:cubicBezTo>
                    <a:pt x="7660" y="-2671"/>
                    <a:pt x="21077" y="732"/>
                    <a:pt x="21337" y="7885"/>
                  </a:cubicBezTo>
                  <a:cubicBezTo>
                    <a:pt x="21600" y="15132"/>
                    <a:pt x="8180" y="18929"/>
                    <a:pt x="183" y="13870"/>
                  </a:cubicBezTo>
                </a:path>
              </a:pathLst>
            </a:cu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r>
                <a:t/>
              </a:r>
              <a:endParaRPr b="0" i="0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7" name="Google Shape;77;p2"/>
          <p:cNvGrpSpPr/>
          <p:nvPr/>
        </p:nvGrpSpPr>
        <p:grpSpPr>
          <a:xfrm>
            <a:off x="6016830" y="4876250"/>
            <a:ext cx="6036307" cy="4256707"/>
            <a:chOff x="0" y="-11"/>
            <a:chExt cx="6036305" cy="4256706"/>
          </a:xfrm>
        </p:grpSpPr>
        <p:grpSp>
          <p:nvGrpSpPr>
            <p:cNvPr id="78" name="Google Shape;78;p2"/>
            <p:cNvGrpSpPr/>
            <p:nvPr/>
          </p:nvGrpSpPr>
          <p:grpSpPr>
            <a:xfrm>
              <a:off x="578707" y="-11"/>
              <a:ext cx="5457598" cy="4256706"/>
              <a:chOff x="0" y="-11"/>
              <a:chExt cx="5457596" cy="4256705"/>
            </a:xfrm>
          </p:grpSpPr>
          <p:sp>
            <p:nvSpPr>
              <p:cNvPr id="79" name="Google Shape;79;p2"/>
              <p:cNvSpPr/>
              <p:nvPr/>
            </p:nvSpPr>
            <p:spPr>
              <a:xfrm>
                <a:off x="0" y="1073001"/>
                <a:ext cx="1270000" cy="1270001"/>
              </a:xfrm>
              <a:prstGeom prst="ellipse">
                <a:avLst/>
              </a:prstGeom>
              <a:noFill/>
              <a:ln cap="flat" cmpd="sng" w="635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Helvetica Neue"/>
                  <a:buNone/>
                </a:pPr>
                <a:r>
                  <a:rPr b="0" i="0" lang="en-US" sz="2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 + S</a:t>
                </a:r>
                <a:endParaRPr/>
              </a:p>
            </p:txBody>
          </p:sp>
          <p:sp>
            <p:nvSpPr>
              <p:cNvPr id="80" name="Google Shape;80;p2"/>
              <p:cNvSpPr txBox="1"/>
              <p:nvPr/>
            </p:nvSpPr>
            <p:spPr>
              <a:xfrm>
                <a:off x="781461" y="-11"/>
                <a:ext cx="4377000" cy="471900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50800" lIns="50800" spcFirstLastPara="1" rIns="50800" wrap="square" tIns="508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b="1" i="0" lang="en-US" sz="24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Michaelis</a:t>
                </a:r>
                <a:r>
                  <a:rPr b="1" lang="en-US" sz="2400">
                    <a:latin typeface="Helvetica Neue"/>
                    <a:ea typeface="Helvetica Neue"/>
                    <a:cs typeface="Helvetica Neue"/>
                    <a:sym typeface="Helvetica Neue"/>
                  </a:rPr>
                  <a:t>-</a:t>
                </a:r>
                <a:r>
                  <a:rPr b="1" i="0" lang="en-US" sz="24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Mentin Kinetics</a:t>
                </a: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901589" y="1073001"/>
                <a:ext cx="1270001" cy="1270001"/>
              </a:xfrm>
              <a:prstGeom prst="ellipse">
                <a:avLst/>
              </a:prstGeom>
              <a:noFill/>
              <a:ln cap="flat" cmpd="sng" w="635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Helvetica Neue"/>
                  <a:buNone/>
                </a:pPr>
                <a:r>
                  <a:rPr b="0" i="0" lang="en-US" sz="2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ES</a:t>
                </a:r>
                <a:endParaRPr/>
              </a:p>
            </p:txBody>
          </p:sp>
          <p:cxnSp>
            <p:nvCxnSpPr>
              <p:cNvPr id="82" name="Google Shape;82;p2"/>
              <p:cNvCxnSpPr/>
              <p:nvPr/>
            </p:nvCxnSpPr>
            <p:spPr>
              <a:xfrm>
                <a:off x="1219227" y="1476339"/>
                <a:ext cx="1677000" cy="0"/>
              </a:xfrm>
              <a:prstGeom prst="straightConnector1">
                <a:avLst/>
              </a:prstGeom>
              <a:noFill/>
              <a:ln cap="flat" cmpd="sng" w="508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med" w="med" type="triangle"/>
              </a:ln>
            </p:spPr>
          </p:cxnSp>
          <p:cxnSp>
            <p:nvCxnSpPr>
              <p:cNvPr id="83" name="Google Shape;83;p2"/>
              <p:cNvCxnSpPr/>
              <p:nvPr/>
            </p:nvCxnSpPr>
            <p:spPr>
              <a:xfrm>
                <a:off x="1276438" y="1763189"/>
                <a:ext cx="1597500" cy="0"/>
              </a:xfrm>
              <a:prstGeom prst="straightConnector1">
                <a:avLst/>
              </a:prstGeom>
              <a:noFill/>
              <a:ln cap="flat" cmpd="sng" w="50800">
                <a:solidFill>
                  <a:srgbClr val="000000"/>
                </a:solidFill>
                <a:prstDash val="solid"/>
                <a:miter lim="400000"/>
                <a:headEnd len="med" w="med" type="triangle"/>
                <a:tailEnd len="sm" w="sm" type="none"/>
              </a:ln>
            </p:spPr>
          </p:cxnSp>
          <p:sp>
            <p:nvSpPr>
              <p:cNvPr id="84" name="Google Shape;84;p2"/>
              <p:cNvSpPr/>
              <p:nvPr/>
            </p:nvSpPr>
            <p:spPr>
              <a:xfrm>
                <a:off x="4187595" y="2986693"/>
                <a:ext cx="1270001" cy="1270001"/>
              </a:xfrm>
              <a:prstGeom prst="ellipse">
                <a:avLst/>
              </a:prstGeom>
              <a:noFill/>
              <a:ln cap="flat" cmpd="sng" w="635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Helvetica Neue"/>
                  <a:buNone/>
                </a:pPr>
                <a:r>
                  <a:rPr b="0" i="0" lang="en-US" sz="2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 + P</a:t>
                </a:r>
                <a:endParaRPr/>
              </a:p>
            </p:txBody>
          </p:sp>
          <p:cxnSp>
            <p:nvCxnSpPr>
              <p:cNvPr id="85" name="Google Shape;85;p2"/>
              <p:cNvCxnSpPr/>
              <p:nvPr/>
            </p:nvCxnSpPr>
            <p:spPr>
              <a:xfrm>
                <a:off x="4013249" y="2110636"/>
                <a:ext cx="514476" cy="958769"/>
              </a:xfrm>
              <a:prstGeom prst="straightConnector1">
                <a:avLst/>
              </a:prstGeom>
              <a:noFill/>
              <a:ln cap="flat" cmpd="sng" w="508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med" w="med" type="triangle"/>
              </a:ln>
            </p:spPr>
          </p:cxnSp>
          <p:sp>
            <p:nvSpPr>
              <p:cNvPr id="86" name="Google Shape;86;p2"/>
              <p:cNvSpPr txBox="1"/>
              <p:nvPr/>
            </p:nvSpPr>
            <p:spPr>
              <a:xfrm>
                <a:off x="1907284" y="930536"/>
                <a:ext cx="357000" cy="47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b="1" i="0" lang="en-US" sz="24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r>
                  <a:rPr b="1" baseline="-25000" i="0" lang="en-US" sz="24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f</a:t>
                </a:r>
                <a:endParaRPr/>
              </a:p>
            </p:txBody>
          </p:sp>
          <p:sp>
            <p:nvSpPr>
              <p:cNvPr id="87" name="Google Shape;87;p2"/>
              <p:cNvSpPr txBox="1"/>
              <p:nvPr/>
            </p:nvSpPr>
            <p:spPr>
              <a:xfrm>
                <a:off x="1925620" y="1821970"/>
                <a:ext cx="368400" cy="47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b="1" i="0" lang="en-US" sz="24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r>
                  <a:rPr b="1" baseline="-25000" i="0" lang="en-US" sz="24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r</a:t>
                </a:r>
                <a:endParaRPr/>
              </a:p>
            </p:txBody>
          </p:sp>
          <p:sp>
            <p:nvSpPr>
              <p:cNvPr id="88" name="Google Shape;88;p2"/>
              <p:cNvSpPr txBox="1"/>
              <p:nvPr/>
            </p:nvSpPr>
            <p:spPr>
              <a:xfrm>
                <a:off x="4301374" y="2190847"/>
                <a:ext cx="594056" cy="4610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b="1" i="0" lang="en-US" sz="24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k</a:t>
                </a:r>
                <a:r>
                  <a:rPr b="1" baseline="-25000" i="0" lang="en-US" sz="24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cat</a:t>
                </a:r>
                <a:endParaRPr/>
              </a:p>
            </p:txBody>
          </p:sp>
        </p:grpSp>
        <p:sp>
          <p:nvSpPr>
            <p:cNvPr id="89" name="Google Shape;89;p2"/>
            <p:cNvSpPr/>
            <p:nvPr/>
          </p:nvSpPr>
          <p:spPr>
            <a:xfrm>
              <a:off x="0" y="1417538"/>
              <a:ext cx="649377" cy="691300"/>
            </a:xfrm>
            <a:custGeom>
              <a:rect b="b" l="l" r="r" t="t"/>
              <a:pathLst>
                <a:path extrusionOk="0" h="15943" w="21115">
                  <a:moveTo>
                    <a:pt x="21115" y="12086"/>
                  </a:moveTo>
                  <a:cubicBezTo>
                    <a:pt x="15239" y="18851"/>
                    <a:pt x="570" y="16180"/>
                    <a:pt x="15" y="8244"/>
                  </a:cubicBezTo>
                  <a:cubicBezTo>
                    <a:pt x="-485" y="1094"/>
                    <a:pt x="11681" y="-2749"/>
                    <a:pt x="18840" y="2298"/>
                  </a:cubicBezTo>
                </a:path>
              </a:pathLst>
            </a:cu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r>
                <a:t/>
              </a:r>
              <a:endParaRPr b="0" i="0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434204" y="930545"/>
              <a:ext cx="768634" cy="798550"/>
            </a:xfrm>
            <a:custGeom>
              <a:rect b="b" l="l" r="r" t="t"/>
              <a:pathLst>
                <a:path extrusionOk="0" h="19279" w="19261">
                  <a:moveTo>
                    <a:pt x="0" y="5393"/>
                  </a:moveTo>
                  <a:cubicBezTo>
                    <a:pt x="3785" y="-1842"/>
                    <a:pt x="14528" y="-1786"/>
                    <a:pt x="18231" y="5489"/>
                  </a:cubicBezTo>
                  <a:cubicBezTo>
                    <a:pt x="21600" y="12108"/>
                    <a:pt x="16265" y="19758"/>
                    <a:pt x="8631" y="19255"/>
                  </a:cubicBezTo>
                </a:path>
              </a:pathLst>
            </a:cu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r>
                <a:t/>
              </a:r>
              <a:endParaRPr b="0" i="0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185152" y="3292178"/>
              <a:ext cx="645258" cy="747670"/>
            </a:xfrm>
            <a:custGeom>
              <a:rect b="b" l="l" r="r" t="t"/>
              <a:pathLst>
                <a:path extrusionOk="0" h="16603" w="20128">
                  <a:moveTo>
                    <a:pt x="20128" y="1712"/>
                  </a:moveTo>
                  <a:cubicBezTo>
                    <a:pt x="11154" y="-2807"/>
                    <a:pt x="-1472" y="2229"/>
                    <a:pt x="141" y="9684"/>
                  </a:cubicBezTo>
                  <a:cubicBezTo>
                    <a:pt x="1503" y="15983"/>
                    <a:pt x="12679" y="18793"/>
                    <a:pt x="19864" y="14643"/>
                  </a:cubicBezTo>
                </a:path>
              </a:pathLst>
            </a:custGeom>
            <a:noFill/>
            <a:ln cap="flat" cmpd="sng" w="381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r>
                <a:t/>
              </a:r>
              <a:endParaRPr b="0" i="0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92" name="Google Shape;92;p2"/>
          <p:cNvSpPr txBox="1"/>
          <p:nvPr/>
        </p:nvSpPr>
        <p:spPr>
          <a:xfrm>
            <a:off x="380725" y="7471450"/>
            <a:ext cx="6382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Where the system goes next is completely determined by where it </a:t>
            </a:r>
            <a:r>
              <a:rPr b="1" i="1" lang="en-US" sz="3000">
                <a:latin typeface="Helvetica Neue"/>
                <a:ea typeface="Helvetica Neue"/>
                <a:cs typeface="Helvetica Neue"/>
                <a:sym typeface="Helvetica Neue"/>
              </a:rPr>
              <a:t>currently</a:t>
            </a: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 is, and </a:t>
            </a:r>
            <a:r>
              <a:rPr b="1" i="1" lang="en-US" sz="3000">
                <a:latin typeface="Helvetica Neue"/>
                <a:ea typeface="Helvetica Neue"/>
                <a:cs typeface="Helvetica Neue"/>
                <a:sym typeface="Helvetica Neue"/>
              </a:rPr>
              <a:t>not where it was in the past</a:t>
            </a:r>
            <a:endParaRPr b="1" i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3" name="Google Shape;93;p2"/>
          <p:cNvCxnSpPr/>
          <p:nvPr/>
        </p:nvCxnSpPr>
        <p:spPr>
          <a:xfrm>
            <a:off x="2562364" y="4691600"/>
            <a:ext cx="1677000" cy="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4" name="Google Shape;94;p2"/>
          <p:cNvCxnSpPr/>
          <p:nvPr/>
        </p:nvCxnSpPr>
        <p:spPr>
          <a:xfrm>
            <a:off x="2602125" y="5154525"/>
            <a:ext cx="1597500" cy="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med" w="med" type="triangl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>
            <p:ph type="title"/>
          </p:nvPr>
        </p:nvSpPr>
        <p:spPr>
          <a:xfrm>
            <a:off x="-28841" y="254000"/>
            <a:ext cx="13062482" cy="2159000"/>
          </a:xfrm>
          <a:prstGeom prst="rect">
            <a:avLst/>
          </a:prstGeom>
          <a:solidFill>
            <a:srgbClr val="005493">
              <a:alpha val="24705"/>
            </a:srgbClr>
          </a:solidFill>
          <a:ln>
            <a:noFill/>
          </a:ln>
        </p:spPr>
        <p:txBody>
          <a:bodyPr anchorCtr="0" anchor="ctr" bIns="127000" lIns="127000" spcFirstLastPara="1" rIns="127000" wrap="square" tIns="127000">
            <a:normAutofit/>
          </a:bodyPr>
          <a:lstStyle/>
          <a:p>
            <a:pPr indent="-87630" lvl="0" marL="87630" marR="8763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20"/>
              <a:buFont typeface="Helvetica Neue"/>
              <a:buNone/>
            </a:pPr>
            <a:r>
              <a:rPr b="1" lang="en-US" sz="5520">
                <a:latin typeface="Helvetica Neue"/>
                <a:ea typeface="Helvetica Neue"/>
                <a:cs typeface="Helvetica Neue"/>
                <a:sym typeface="Helvetica Neue"/>
              </a:rPr>
              <a:t>Markov State Models (MSMs) reveal kinetics of configurational transitions</a:t>
            </a:r>
            <a:endParaRPr/>
          </a:p>
        </p:txBody>
      </p:sp>
      <p:grpSp>
        <p:nvGrpSpPr>
          <p:cNvPr id="100" name="Google Shape;100;p3"/>
          <p:cNvGrpSpPr/>
          <p:nvPr/>
        </p:nvGrpSpPr>
        <p:grpSpPr>
          <a:xfrm>
            <a:off x="361661" y="2786247"/>
            <a:ext cx="11684436" cy="2415537"/>
            <a:chOff x="0" y="0"/>
            <a:chExt cx="11684434" cy="2415535"/>
          </a:xfrm>
        </p:grpSpPr>
        <p:grpSp>
          <p:nvGrpSpPr>
            <p:cNvPr id="101" name="Google Shape;101;p3"/>
            <p:cNvGrpSpPr/>
            <p:nvPr/>
          </p:nvGrpSpPr>
          <p:grpSpPr>
            <a:xfrm>
              <a:off x="680432" y="868949"/>
              <a:ext cx="11004002" cy="1546586"/>
              <a:chOff x="0" y="-1"/>
              <a:chExt cx="11004001" cy="1546585"/>
            </a:xfrm>
          </p:grpSpPr>
          <p:sp>
            <p:nvSpPr>
              <p:cNvPr id="102" name="Google Shape;102;p3"/>
              <p:cNvSpPr txBox="1"/>
              <p:nvPr/>
            </p:nvSpPr>
            <p:spPr>
              <a:xfrm>
                <a:off x="0" y="8825"/>
                <a:ext cx="1119027" cy="4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b="1" i="0" lang="en-US" sz="24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Step 1</a:t>
                </a: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050" y="653618"/>
                <a:ext cx="979703" cy="853323"/>
              </a:xfrm>
              <a:prstGeom prst="ellipse">
                <a:avLst/>
              </a:prstGeom>
              <a:noFill/>
              <a:ln cap="flat" cmpd="sng" w="635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200"/>
                  <a:buFont typeface="Helvetica Neue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4" name="Google Shape;104;p3"/>
              <p:cNvSpPr txBox="1"/>
              <p:nvPr/>
            </p:nvSpPr>
            <p:spPr>
              <a:xfrm>
                <a:off x="1611043" y="-1"/>
                <a:ext cx="1119028" cy="4385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b="1" i="0" lang="en-US" sz="24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Step 2</a:t>
                </a: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645377" y="653618"/>
                <a:ext cx="979703" cy="853323"/>
              </a:xfrm>
              <a:prstGeom prst="ellipse">
                <a:avLst/>
              </a:prstGeom>
              <a:noFill/>
              <a:ln cap="flat" cmpd="sng" w="635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200"/>
                  <a:buFont typeface="Helvetica Neue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6" name="Google Shape;106;p3"/>
              <p:cNvSpPr txBox="1"/>
              <p:nvPr/>
            </p:nvSpPr>
            <p:spPr>
              <a:xfrm>
                <a:off x="3053663" y="9693"/>
                <a:ext cx="1119028" cy="4385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b="1" i="0" lang="en-US" sz="24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Step 3</a:t>
                </a: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3123326" y="653618"/>
                <a:ext cx="979702" cy="853323"/>
              </a:xfrm>
              <a:prstGeom prst="ellipse">
                <a:avLst/>
              </a:prstGeom>
              <a:noFill/>
              <a:ln cap="flat" cmpd="sng" w="635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200"/>
                  <a:buFont typeface="Helvetica Neue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8" name="Google Shape;108;p3"/>
              <p:cNvSpPr txBox="1"/>
              <p:nvPr/>
            </p:nvSpPr>
            <p:spPr>
              <a:xfrm>
                <a:off x="4496284" y="19387"/>
                <a:ext cx="1119027" cy="4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b="1" i="0" lang="en-US" sz="24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Step 4</a:t>
                </a: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4565946" y="664180"/>
                <a:ext cx="979703" cy="853323"/>
              </a:xfrm>
              <a:prstGeom prst="ellipse">
                <a:avLst/>
              </a:prstGeom>
              <a:noFill/>
              <a:ln cap="flat" cmpd="sng" w="635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200"/>
                  <a:buFont typeface="Helvetica Neue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0" name="Google Shape;110;p3"/>
              <p:cNvSpPr txBox="1"/>
              <p:nvPr/>
            </p:nvSpPr>
            <p:spPr>
              <a:xfrm>
                <a:off x="5938904" y="29080"/>
                <a:ext cx="1119027" cy="4385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b="1" i="0" lang="en-US" sz="24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Step 5</a:t>
                </a: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6008566" y="673873"/>
                <a:ext cx="979703" cy="853323"/>
              </a:xfrm>
              <a:prstGeom prst="ellipse">
                <a:avLst/>
              </a:prstGeom>
              <a:noFill/>
              <a:ln cap="flat" cmpd="sng" w="635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200"/>
                  <a:buFont typeface="Helvetica Neue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2" name="Google Shape;112;p3"/>
              <p:cNvSpPr txBox="1"/>
              <p:nvPr/>
            </p:nvSpPr>
            <p:spPr>
              <a:xfrm>
                <a:off x="7416851" y="38774"/>
                <a:ext cx="1119027" cy="4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b="1" i="0" lang="en-US" sz="24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Step 6</a:t>
                </a: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7486513" y="683567"/>
                <a:ext cx="979703" cy="853323"/>
              </a:xfrm>
              <a:prstGeom prst="ellipse">
                <a:avLst/>
              </a:prstGeom>
              <a:noFill/>
              <a:ln cap="flat" cmpd="sng" w="635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200"/>
                  <a:buFont typeface="Helvetica Neue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" name="Google Shape;114;p3"/>
              <p:cNvSpPr txBox="1"/>
              <p:nvPr/>
            </p:nvSpPr>
            <p:spPr>
              <a:xfrm>
                <a:off x="8869959" y="48467"/>
                <a:ext cx="1027396" cy="4385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b="1" i="0" lang="en-US" sz="24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Step7</a:t>
                </a: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8964461" y="693260"/>
                <a:ext cx="979703" cy="853324"/>
              </a:xfrm>
              <a:prstGeom prst="ellipse">
                <a:avLst/>
              </a:prstGeom>
              <a:noFill/>
              <a:ln cap="flat" cmpd="sng" w="635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200"/>
                  <a:buFont typeface="Helvetica Neue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" name="Google Shape;116;p3"/>
              <p:cNvSpPr txBox="1"/>
              <p:nvPr/>
            </p:nvSpPr>
            <p:spPr>
              <a:xfrm>
                <a:off x="10550786" y="860989"/>
                <a:ext cx="453215" cy="4385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b="1" i="0" lang="en-US" sz="24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…</a:t>
                </a:r>
                <a:endParaRPr/>
              </a:p>
            </p:txBody>
          </p:sp>
          <p:cxnSp>
            <p:nvCxnSpPr>
              <p:cNvPr id="117" name="Google Shape;117;p3"/>
              <p:cNvCxnSpPr/>
              <p:nvPr/>
            </p:nvCxnSpPr>
            <p:spPr>
              <a:xfrm>
                <a:off x="1032304" y="1080279"/>
                <a:ext cx="566523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med" w="med" type="triangle"/>
              </a:ln>
            </p:spPr>
          </p:cxnSp>
          <p:cxnSp>
            <p:nvCxnSpPr>
              <p:cNvPr id="118" name="Google Shape;118;p3"/>
              <p:cNvCxnSpPr/>
              <p:nvPr/>
            </p:nvCxnSpPr>
            <p:spPr>
              <a:xfrm>
                <a:off x="2609463" y="1112080"/>
                <a:ext cx="505432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med" w="med" type="triangle"/>
              </a:ln>
            </p:spPr>
          </p:cxnSp>
          <p:cxnSp>
            <p:nvCxnSpPr>
              <p:cNvPr id="119" name="Google Shape;119;p3"/>
              <p:cNvCxnSpPr/>
              <p:nvPr/>
            </p:nvCxnSpPr>
            <p:spPr>
              <a:xfrm>
                <a:off x="4090216" y="1080279"/>
                <a:ext cx="453215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med" w="med" type="triangle"/>
              </a:ln>
            </p:spPr>
          </p:cxnSp>
          <p:cxnSp>
            <p:nvCxnSpPr>
              <p:cNvPr id="120" name="Google Shape;120;p3"/>
              <p:cNvCxnSpPr/>
              <p:nvPr/>
            </p:nvCxnSpPr>
            <p:spPr>
              <a:xfrm>
                <a:off x="5558829" y="1080279"/>
                <a:ext cx="453215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med" w="med" type="triangle"/>
              </a:ln>
            </p:spPr>
          </p:cxnSp>
          <p:cxnSp>
            <p:nvCxnSpPr>
              <p:cNvPr id="121" name="Google Shape;121;p3"/>
              <p:cNvCxnSpPr/>
              <p:nvPr/>
            </p:nvCxnSpPr>
            <p:spPr>
              <a:xfrm>
                <a:off x="7022602" y="1110228"/>
                <a:ext cx="453215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med" w="med" type="triangle"/>
              </a:ln>
            </p:spPr>
          </p:cxnSp>
          <p:cxnSp>
            <p:nvCxnSpPr>
              <p:cNvPr id="122" name="Google Shape;122;p3"/>
              <p:cNvCxnSpPr/>
              <p:nvPr/>
            </p:nvCxnSpPr>
            <p:spPr>
              <a:xfrm>
                <a:off x="8486454" y="1119921"/>
                <a:ext cx="453215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med" w="med" type="triangle"/>
              </a:ln>
            </p:spPr>
          </p:cxnSp>
        </p:grpSp>
        <p:sp>
          <p:nvSpPr>
            <p:cNvPr id="123" name="Google Shape;123;p3"/>
            <p:cNvSpPr txBox="1"/>
            <p:nvPr/>
          </p:nvSpPr>
          <p:spPr>
            <a:xfrm>
              <a:off x="0" y="0"/>
              <a:ext cx="6648375" cy="60385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Helvetica Neue"/>
                <a:buNone/>
              </a:pPr>
              <a:r>
                <a:rPr b="1" i="0" lang="en-US" sz="3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Highly Disordered Trajectory</a:t>
              </a:r>
              <a:endParaRPr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487174" y="5575028"/>
            <a:ext cx="11973296" cy="3753011"/>
            <a:chOff x="0" y="0"/>
            <a:chExt cx="11973295" cy="3753010"/>
          </a:xfrm>
        </p:grpSpPr>
        <p:sp>
          <p:nvSpPr>
            <p:cNvPr id="125" name="Google Shape;125;p3"/>
            <p:cNvSpPr txBox="1"/>
            <p:nvPr/>
          </p:nvSpPr>
          <p:spPr>
            <a:xfrm>
              <a:off x="0" y="0"/>
              <a:ext cx="5859908" cy="634807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Helvetica Neue"/>
                <a:buNone/>
              </a:pPr>
              <a:r>
                <a:rPr b="1" i="0" lang="en-US" sz="3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Markov State Model (MSM)</a:t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029437" y="2009269"/>
              <a:ext cx="1269900" cy="1269900"/>
            </a:xfrm>
            <a:prstGeom prst="ellipse">
              <a:avLst/>
            </a:prstGeom>
            <a:noFill/>
            <a:ln cap="flat" cmpd="sng" w="635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Helvetica Neue"/>
                <a:buNone/>
              </a:pPr>
              <a:r>
                <a:rPr b="0" i="0" lang="en-US" sz="2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956624" y="1318103"/>
              <a:ext cx="2156795" cy="1998388"/>
            </a:xfrm>
            <a:prstGeom prst="ellipse">
              <a:avLst/>
            </a:prstGeom>
            <a:noFill/>
            <a:ln cap="flat" cmpd="sng" w="635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Helvetica Neue"/>
                <a:buNone/>
              </a:pPr>
              <a:r>
                <a:rPr b="0" i="0" lang="en-US" sz="3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5281639" y="785272"/>
              <a:ext cx="849000" cy="797211"/>
            </a:xfrm>
            <a:prstGeom prst="ellipse">
              <a:avLst/>
            </a:prstGeom>
            <a:noFill/>
            <a:ln cap="flat" cmpd="sng" w="635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Helvetica Neue"/>
                <a:buNone/>
              </a:pPr>
              <a:r>
                <a:rPr b="0" i="0" lang="en-US" sz="2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1599291" y="3276856"/>
              <a:ext cx="374004" cy="381001"/>
            </a:xfrm>
            <a:prstGeom prst="ellipse">
              <a:avLst/>
            </a:prstGeom>
            <a:noFill/>
            <a:ln cap="flat" cmpd="sng" w="635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Helvetica Neue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7</a:t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69527" y="3181703"/>
              <a:ext cx="565189" cy="571307"/>
            </a:xfrm>
            <a:prstGeom prst="ellipse">
              <a:avLst/>
            </a:prstGeom>
            <a:noFill/>
            <a:ln cap="flat" cmpd="sng" w="635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Helvetica Neue"/>
                <a:buNone/>
              </a:pPr>
              <a:r>
                <a:rPr b="0" i="0" lang="en-US" sz="2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7611798" y="3181703"/>
              <a:ext cx="565189" cy="571307"/>
            </a:xfrm>
            <a:prstGeom prst="ellipse">
              <a:avLst/>
            </a:prstGeom>
            <a:noFill/>
            <a:ln cap="flat" cmpd="sng" w="635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Helvetica Neue"/>
                <a:buNone/>
              </a:pPr>
              <a:r>
                <a:rPr b="0" i="0" lang="en-US" sz="2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6</a:t>
              </a:r>
              <a:endParaRPr/>
            </a:p>
          </p:txBody>
        </p:sp>
        <p:cxnSp>
          <p:nvCxnSpPr>
            <p:cNvPr id="132" name="Google Shape;132;p3"/>
            <p:cNvCxnSpPr/>
            <p:nvPr/>
          </p:nvCxnSpPr>
          <p:spPr>
            <a:xfrm flipH="1" rot="10800000">
              <a:off x="2279126" y="1993372"/>
              <a:ext cx="747900" cy="3432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med" w="med" type="triangle"/>
              <a:tailEnd len="sm" w="sm" type="none"/>
            </a:ln>
          </p:spPr>
        </p:cxnSp>
        <p:cxnSp>
          <p:nvCxnSpPr>
            <p:cNvPr id="133" name="Google Shape;133;p3"/>
            <p:cNvCxnSpPr>
              <a:stCxn id="126" idx="6"/>
              <a:endCxn id="127" idx="2"/>
            </p:cNvCxnSpPr>
            <p:nvPr/>
          </p:nvCxnSpPr>
          <p:spPr>
            <a:xfrm flipH="1" rot="10800000">
              <a:off x="2299337" y="2317219"/>
              <a:ext cx="657300" cy="32700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34" name="Google Shape;134;p3"/>
            <p:cNvCxnSpPr>
              <a:stCxn id="127" idx="7"/>
              <a:endCxn id="128" idx="2"/>
            </p:cNvCxnSpPr>
            <p:nvPr/>
          </p:nvCxnSpPr>
          <p:spPr>
            <a:xfrm flipH="1" rot="10800000">
              <a:off x="4797564" y="1183860"/>
              <a:ext cx="484200" cy="4269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135" name="Google Shape;135;p3"/>
            <p:cNvSpPr/>
            <p:nvPr/>
          </p:nvSpPr>
          <p:spPr>
            <a:xfrm>
              <a:off x="8307791" y="451513"/>
              <a:ext cx="3249604" cy="3060853"/>
            </a:xfrm>
            <a:prstGeom prst="ellipse">
              <a:avLst/>
            </a:prstGeom>
            <a:noFill/>
            <a:ln cap="flat" cmpd="sng" w="635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Helvetica Neue"/>
                <a:buNone/>
              </a:pPr>
              <a:r>
                <a:rPr b="0" i="0" lang="en-US" sz="40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/>
            </a:p>
          </p:txBody>
        </p:sp>
        <p:cxnSp>
          <p:nvCxnSpPr>
            <p:cNvPr id="136" name="Google Shape;136;p3"/>
            <p:cNvCxnSpPr/>
            <p:nvPr/>
          </p:nvCxnSpPr>
          <p:spPr>
            <a:xfrm flipH="1" rot="10800000">
              <a:off x="5166476" y="1702872"/>
              <a:ext cx="3177900" cy="34320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37" name="Google Shape;137;p3"/>
            <p:cNvCxnSpPr>
              <a:stCxn id="127" idx="6"/>
              <a:endCxn id="135" idx="2"/>
            </p:cNvCxnSpPr>
            <p:nvPr/>
          </p:nvCxnSpPr>
          <p:spPr>
            <a:xfrm flipH="1" rot="10800000">
              <a:off x="5113419" y="1981897"/>
              <a:ext cx="3194400" cy="33540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miter lim="400000"/>
              <a:headEnd len="med" w="med" type="triangle"/>
              <a:tailEnd len="sm" w="sm" type="none"/>
            </a:ln>
          </p:spPr>
        </p:cxnSp>
        <p:cxnSp>
          <p:nvCxnSpPr>
            <p:cNvPr id="138" name="Google Shape;138;p3"/>
            <p:cNvCxnSpPr>
              <a:stCxn id="130" idx="0"/>
            </p:cNvCxnSpPr>
            <p:nvPr/>
          </p:nvCxnSpPr>
          <p:spPr>
            <a:xfrm flipH="1" rot="10800000">
              <a:off x="352122" y="2847203"/>
              <a:ext cx="712200" cy="3345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med" w="med" type="triangle"/>
              <a:tailEnd len="sm" w="sm" type="none"/>
            </a:ln>
          </p:spPr>
        </p:cxnSp>
        <p:cxnSp>
          <p:nvCxnSpPr>
            <p:cNvPr id="139" name="Google Shape;139;p3"/>
            <p:cNvCxnSpPr>
              <a:stCxn id="131" idx="7"/>
            </p:cNvCxnSpPr>
            <p:nvPr/>
          </p:nvCxnSpPr>
          <p:spPr>
            <a:xfrm flipH="1" rot="10800000">
              <a:off x="8094217" y="2803069"/>
              <a:ext cx="399900" cy="4623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med" w="med" type="triangle"/>
              <a:tailEnd len="sm" w="sm" type="none"/>
            </a:ln>
          </p:spPr>
        </p:cxnSp>
        <p:cxnSp>
          <p:nvCxnSpPr>
            <p:cNvPr id="140" name="Google Shape;140;p3"/>
            <p:cNvCxnSpPr>
              <a:endCxn id="129" idx="0"/>
            </p:cNvCxnSpPr>
            <p:nvPr/>
          </p:nvCxnSpPr>
          <p:spPr>
            <a:xfrm>
              <a:off x="11372593" y="2750356"/>
              <a:ext cx="413700" cy="5265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41" name="Google Shape;141;p3"/>
            <p:cNvCxnSpPr>
              <a:endCxn id="129" idx="1"/>
            </p:cNvCxnSpPr>
            <p:nvPr/>
          </p:nvCxnSpPr>
          <p:spPr>
            <a:xfrm>
              <a:off x="11240663" y="2891052"/>
              <a:ext cx="413400" cy="4416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med" w="med" type="triangle"/>
              <a:tailEnd len="sm" w="sm" type="none"/>
            </a:ln>
          </p:spPr>
        </p:cxnSp>
      </p:grpSp>
      <p:cxnSp>
        <p:nvCxnSpPr>
          <p:cNvPr id="142" name="Google Shape;142;p3"/>
          <p:cNvCxnSpPr/>
          <p:nvPr/>
        </p:nvCxnSpPr>
        <p:spPr>
          <a:xfrm flipH="1" rot="10800000">
            <a:off x="5512800" y="7060725"/>
            <a:ext cx="416100" cy="357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triangle"/>
            <a:tailEnd len="sm" w="sm" type="none"/>
          </a:ln>
        </p:spPr>
      </p:cxnSp>
      <p:cxnSp>
        <p:nvCxnSpPr>
          <p:cNvPr id="143" name="Google Shape;143;p3"/>
          <p:cNvCxnSpPr/>
          <p:nvPr/>
        </p:nvCxnSpPr>
        <p:spPr>
          <a:xfrm flipH="1" rot="10800000">
            <a:off x="8676613" y="8539813"/>
            <a:ext cx="484200" cy="426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4" name="Google Shape;144;p3"/>
          <p:cNvCxnSpPr>
            <a:endCxn id="126" idx="3"/>
          </p:cNvCxnSpPr>
          <p:nvPr/>
        </p:nvCxnSpPr>
        <p:spPr>
          <a:xfrm flipH="1" rot="10800000">
            <a:off x="1125384" y="8668225"/>
            <a:ext cx="577200" cy="24840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5" name="Google Shape;145;p3"/>
          <p:cNvCxnSpPr>
            <a:endCxn id="131" idx="2"/>
          </p:cNvCxnSpPr>
          <p:nvPr/>
        </p:nvCxnSpPr>
        <p:spPr>
          <a:xfrm>
            <a:off x="5512673" y="8360485"/>
            <a:ext cx="2586300" cy="681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46" name="Google Shape;146;p3"/>
          <p:cNvSpPr txBox="1"/>
          <p:nvPr/>
        </p:nvSpPr>
        <p:spPr>
          <a:xfrm>
            <a:off x="1982850" y="4945000"/>
            <a:ext cx="721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Helvetica Neue"/>
                <a:ea typeface="Helvetica Neue"/>
                <a:cs typeface="Helvetica Neue"/>
                <a:sym typeface="Helvetica Neue"/>
              </a:rPr>
              <a:t>2 fs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Google Shape;147;p3"/>
          <p:cNvSpPr txBox="1"/>
          <p:nvPr/>
        </p:nvSpPr>
        <p:spPr>
          <a:xfrm>
            <a:off x="9330200" y="5076050"/>
            <a:ext cx="1089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r>
              <a:rPr lang="en-US" sz="2500">
                <a:latin typeface="Helvetica Neue"/>
                <a:ea typeface="Helvetica Neue"/>
                <a:cs typeface="Helvetica Neue"/>
                <a:sym typeface="Helvetica Neue"/>
              </a:rPr>
              <a:t> fs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 txBox="1"/>
          <p:nvPr>
            <p:ph type="title"/>
          </p:nvPr>
        </p:nvSpPr>
        <p:spPr>
          <a:xfrm>
            <a:off x="-28841" y="254000"/>
            <a:ext cx="13062482" cy="2159000"/>
          </a:xfrm>
          <a:prstGeom prst="rect">
            <a:avLst/>
          </a:prstGeom>
          <a:solidFill>
            <a:srgbClr val="005493">
              <a:alpha val="24705"/>
            </a:srgbClr>
          </a:solidFill>
          <a:ln>
            <a:noFill/>
          </a:ln>
        </p:spPr>
        <p:txBody>
          <a:bodyPr anchorCtr="0" anchor="ctr" bIns="127000" lIns="127000" spcFirstLastPara="1" rIns="127000" wrap="square" tIns="127000">
            <a:normAutofit/>
          </a:bodyPr>
          <a:lstStyle/>
          <a:p>
            <a:pPr indent="-87630" lvl="0" marL="87630" marR="8763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20"/>
              <a:buFont typeface="Helvetica Neue"/>
              <a:buNone/>
            </a:pPr>
            <a:r>
              <a:rPr b="1" lang="en-US" sz="5520"/>
              <a:t>MSMs can be used to capture the macrostates of protein dynamics</a:t>
            </a:r>
            <a:endParaRPr/>
          </a:p>
        </p:txBody>
      </p:sp>
      <p:pic>
        <p:nvPicPr>
          <p:cNvPr id="153" name="Google Shape;15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65400"/>
            <a:ext cx="12700001" cy="543222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"/>
          <p:cNvSpPr txBox="1"/>
          <p:nvPr/>
        </p:nvSpPr>
        <p:spPr>
          <a:xfrm>
            <a:off x="9384100" y="9232050"/>
            <a:ext cx="346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</a:rPr>
              <a:t>Future medicinal chemistry</a:t>
            </a:r>
            <a:r>
              <a:rPr lang="en-US" sz="1100">
                <a:solidFill>
                  <a:schemeClr val="dk1"/>
                </a:solidFill>
              </a:rPr>
              <a:t> 3.16 (2011): 2079-2100.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697625" y="7997625"/>
            <a:ext cx="686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Helvetica Neue"/>
                <a:ea typeface="Helvetica Neue"/>
                <a:cs typeface="Helvetica Neue"/>
                <a:sym typeface="Helvetica Neue"/>
              </a:rPr>
              <a:t>fs</a:t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4"/>
          <p:cNvSpPr txBox="1"/>
          <p:nvPr/>
        </p:nvSpPr>
        <p:spPr>
          <a:xfrm>
            <a:off x="4767300" y="7997625"/>
            <a:ext cx="956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-US" sz="4000"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4"/>
          <p:cNvSpPr txBox="1"/>
          <p:nvPr/>
        </p:nvSpPr>
        <p:spPr>
          <a:xfrm>
            <a:off x="8696150" y="7997625"/>
            <a:ext cx="956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Helvetica Neue"/>
                <a:ea typeface="Helvetica Neue"/>
                <a:cs typeface="Helvetica Neue"/>
                <a:sym typeface="Helvetica Neue"/>
              </a:rPr>
              <a:t>ms</a:t>
            </a:r>
            <a:endParaRPr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954594d1f_0_40"/>
          <p:cNvSpPr txBox="1"/>
          <p:nvPr>
            <p:ph type="title"/>
          </p:nvPr>
        </p:nvSpPr>
        <p:spPr>
          <a:xfrm>
            <a:off x="-28841" y="254000"/>
            <a:ext cx="13062600" cy="2159100"/>
          </a:xfrm>
          <a:prstGeom prst="rect">
            <a:avLst/>
          </a:prstGeom>
          <a:solidFill>
            <a:srgbClr val="005493">
              <a:alpha val="24710"/>
            </a:srgbClr>
          </a:solidFill>
          <a:ln>
            <a:noFill/>
          </a:ln>
        </p:spPr>
        <p:txBody>
          <a:bodyPr anchorCtr="0" anchor="ctr" bIns="127000" lIns="127000" spcFirstLastPara="1" rIns="127000" wrap="square" tIns="127000">
            <a:normAutofit/>
          </a:bodyPr>
          <a:lstStyle/>
          <a:p>
            <a:pPr indent="-87630" lvl="0" marL="87630" marR="8763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20"/>
              <a:buFont typeface="Helvetica Neue"/>
              <a:buNone/>
            </a:pPr>
            <a:r>
              <a:rPr b="1" lang="en-US" sz="5520">
                <a:latin typeface="Helvetica Neue"/>
                <a:ea typeface="Helvetica Neue"/>
                <a:cs typeface="Helvetica Neue"/>
                <a:sym typeface="Helvetica Neue"/>
              </a:rPr>
              <a:t>Markov State Models (MSMs) reveal kinetics of configurational transitions</a:t>
            </a:r>
            <a:endParaRPr/>
          </a:p>
        </p:txBody>
      </p:sp>
      <p:pic>
        <p:nvPicPr>
          <p:cNvPr descr="4XH_1_Traj.gif" id="163" name="Google Shape;163;g11954594d1f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4625" y="4741076"/>
            <a:ext cx="7794310" cy="4895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8-03-06 at 9.33.16 AM.png" id="164" name="Google Shape;164;g11954594d1f_0_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413000"/>
            <a:ext cx="7020285" cy="489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4202717f1_0_0"/>
          <p:cNvSpPr txBox="1"/>
          <p:nvPr>
            <p:ph type="title"/>
          </p:nvPr>
        </p:nvSpPr>
        <p:spPr>
          <a:xfrm>
            <a:off x="-28841" y="254000"/>
            <a:ext cx="13062600" cy="2159100"/>
          </a:xfrm>
          <a:prstGeom prst="rect">
            <a:avLst/>
          </a:prstGeom>
          <a:solidFill>
            <a:srgbClr val="005493">
              <a:alpha val="24710"/>
            </a:srgbClr>
          </a:solidFill>
          <a:ln>
            <a:noFill/>
          </a:ln>
        </p:spPr>
        <p:txBody>
          <a:bodyPr anchorCtr="0" anchor="ctr" bIns="127000" lIns="127000" spcFirstLastPara="1" rIns="127000" wrap="square" tIns="127000">
            <a:normAutofit/>
          </a:bodyPr>
          <a:lstStyle/>
          <a:p>
            <a:pPr indent="-107950" lvl="0" marL="107950" marR="1079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Helvetica Neue"/>
              <a:buNone/>
            </a:pPr>
            <a:r>
              <a:rPr b="1" lang="en-US" sz="6800">
                <a:latin typeface="Helvetica Neue"/>
                <a:ea typeface="Helvetica Neue"/>
                <a:cs typeface="Helvetica Neue"/>
                <a:sym typeface="Helvetica Neue"/>
              </a:rPr>
              <a:t>Building a Markov State Model</a:t>
            </a:r>
            <a:endParaRPr/>
          </a:p>
        </p:txBody>
      </p:sp>
      <p:grpSp>
        <p:nvGrpSpPr>
          <p:cNvPr id="170" name="Google Shape;170;g114202717f1_0_0"/>
          <p:cNvGrpSpPr/>
          <p:nvPr/>
        </p:nvGrpSpPr>
        <p:grpSpPr>
          <a:xfrm>
            <a:off x="190626" y="1354845"/>
            <a:ext cx="5567803" cy="2567106"/>
            <a:chOff x="0" y="665732"/>
            <a:chExt cx="5567803" cy="2567106"/>
          </a:xfrm>
        </p:grpSpPr>
        <p:cxnSp>
          <p:nvCxnSpPr>
            <p:cNvPr id="171" name="Google Shape;171;g114202717f1_0_0"/>
            <p:cNvCxnSpPr/>
            <p:nvPr/>
          </p:nvCxnSpPr>
          <p:spPr>
            <a:xfrm>
              <a:off x="0" y="665732"/>
              <a:ext cx="1269900" cy="126990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172" name="Google Shape;172;g114202717f1_0_0"/>
            <p:cNvCxnSpPr/>
            <p:nvPr/>
          </p:nvCxnSpPr>
          <p:spPr>
            <a:xfrm>
              <a:off x="4297903" y="1962938"/>
              <a:ext cx="1269900" cy="1269900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sp>
        <p:nvSpPr>
          <p:cNvPr id="173" name="Google Shape;173;g114202717f1_0_0"/>
          <p:cNvSpPr txBox="1"/>
          <p:nvPr/>
        </p:nvSpPr>
        <p:spPr>
          <a:xfrm>
            <a:off x="895175" y="2793325"/>
            <a:ext cx="10956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Helvetica Neue"/>
                <a:ea typeface="Helvetica Neue"/>
                <a:cs typeface="Helvetica Neue"/>
                <a:sym typeface="Helvetica Neue"/>
              </a:rPr>
              <a:t>Useful for combining many different simulations into a single model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Helvetica Neue"/>
                <a:ea typeface="Helvetica Neue"/>
                <a:cs typeface="Helvetica Neue"/>
                <a:sym typeface="Helvetica Neue"/>
              </a:rPr>
              <a:t>Example: </a:t>
            </a:r>
            <a:r>
              <a:rPr lang="en-US" sz="2800">
                <a:latin typeface="Helvetica Neue"/>
                <a:ea typeface="Helvetica Neue"/>
                <a:cs typeface="Helvetica Neue"/>
                <a:sym typeface="Helvetica Neue"/>
              </a:rPr>
              <a:t>building</a:t>
            </a:r>
            <a:r>
              <a:rPr lang="en-US" sz="2800">
                <a:latin typeface="Helvetica Neue"/>
                <a:ea typeface="Helvetica Neue"/>
                <a:cs typeface="Helvetica Neue"/>
                <a:sym typeface="Helvetica Neue"/>
              </a:rPr>
              <a:t> a (long timescale) kinetic protein folding pathway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ileshop.jpeg" id="174" name="Google Shape;174;g114202717f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6535" y="4091998"/>
            <a:ext cx="7645402" cy="471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114202717f1_0_0"/>
          <p:cNvSpPr txBox="1"/>
          <p:nvPr/>
        </p:nvSpPr>
        <p:spPr>
          <a:xfrm>
            <a:off x="10810175" y="9179225"/>
            <a:ext cx="19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</a:rPr>
              <a:t>JACS </a:t>
            </a:r>
            <a:r>
              <a:rPr lang="en-US" sz="1100">
                <a:solidFill>
                  <a:schemeClr val="dk1"/>
                </a:solidFill>
              </a:rPr>
              <a:t>132.5 (2010): 1526-8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4202717f1_0_30"/>
          <p:cNvSpPr txBox="1"/>
          <p:nvPr>
            <p:ph type="title"/>
          </p:nvPr>
        </p:nvSpPr>
        <p:spPr>
          <a:xfrm>
            <a:off x="-28841" y="254000"/>
            <a:ext cx="13062600" cy="2159100"/>
          </a:xfrm>
          <a:prstGeom prst="rect">
            <a:avLst/>
          </a:prstGeom>
          <a:solidFill>
            <a:srgbClr val="005493">
              <a:alpha val="24710"/>
            </a:srgbClr>
          </a:solidFill>
          <a:ln>
            <a:noFill/>
          </a:ln>
        </p:spPr>
        <p:txBody>
          <a:bodyPr anchorCtr="0" anchor="ctr" bIns="127000" lIns="127000" spcFirstLastPara="1" rIns="127000" wrap="square" tIns="127000">
            <a:normAutofit fontScale="90000"/>
          </a:bodyPr>
          <a:lstStyle/>
          <a:p>
            <a:pPr indent="-87630" lvl="0" marL="87630" marR="8763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b="1" lang="en-US" sz="5520">
                <a:solidFill>
                  <a:schemeClr val="dk1"/>
                </a:solidFill>
              </a:rPr>
              <a:t>MSMs can be built from many short simulations</a:t>
            </a:r>
            <a:endParaRPr/>
          </a:p>
        </p:txBody>
      </p:sp>
      <p:pic>
        <p:nvPicPr>
          <p:cNvPr id="181" name="Google Shape;181;g114202717f1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65500"/>
            <a:ext cx="12700001" cy="536888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14202717f1_0_30"/>
          <p:cNvSpPr txBox="1"/>
          <p:nvPr/>
        </p:nvSpPr>
        <p:spPr>
          <a:xfrm>
            <a:off x="10630600" y="9269625"/>
            <a:ext cx="222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</a:rPr>
              <a:t>JACS</a:t>
            </a:r>
            <a:r>
              <a:rPr lang="en-US" sz="1100">
                <a:solidFill>
                  <a:schemeClr val="dk1"/>
                </a:solidFill>
              </a:rPr>
              <a:t> 140.7 (2018): 2386-2396.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4202717f1_0_37"/>
          <p:cNvSpPr txBox="1"/>
          <p:nvPr>
            <p:ph type="title"/>
          </p:nvPr>
        </p:nvSpPr>
        <p:spPr>
          <a:xfrm>
            <a:off x="-28841" y="254000"/>
            <a:ext cx="13062600" cy="2159100"/>
          </a:xfrm>
          <a:prstGeom prst="rect">
            <a:avLst/>
          </a:prstGeom>
          <a:solidFill>
            <a:srgbClr val="005493">
              <a:alpha val="24710"/>
            </a:srgbClr>
          </a:solidFill>
          <a:ln>
            <a:noFill/>
          </a:ln>
        </p:spPr>
        <p:txBody>
          <a:bodyPr anchorCtr="0" anchor="ctr" bIns="127000" lIns="127000" spcFirstLastPara="1" rIns="127000" wrap="square" tIns="127000">
            <a:normAutofit fontScale="90000"/>
          </a:bodyPr>
          <a:lstStyle/>
          <a:p>
            <a:pPr indent="-107950" lvl="0" marL="107950" marR="1079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b="1" lang="en-US" sz="6800"/>
              <a:t>MSMs can describe the equilibrium process of the model</a:t>
            </a:r>
            <a:endParaRPr/>
          </a:p>
        </p:txBody>
      </p:sp>
      <p:grpSp>
        <p:nvGrpSpPr>
          <p:cNvPr id="188" name="Google Shape;188;g114202717f1_0_37"/>
          <p:cNvGrpSpPr/>
          <p:nvPr/>
        </p:nvGrpSpPr>
        <p:grpSpPr>
          <a:xfrm>
            <a:off x="190626" y="1354845"/>
            <a:ext cx="5567803" cy="2567106"/>
            <a:chOff x="0" y="665732"/>
            <a:chExt cx="5567803" cy="2567106"/>
          </a:xfrm>
        </p:grpSpPr>
        <p:cxnSp>
          <p:nvCxnSpPr>
            <p:cNvPr id="189" name="Google Shape;189;g114202717f1_0_37"/>
            <p:cNvCxnSpPr/>
            <p:nvPr/>
          </p:nvCxnSpPr>
          <p:spPr>
            <a:xfrm>
              <a:off x="0" y="665732"/>
              <a:ext cx="1269900" cy="126990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190" name="Google Shape;190;g114202717f1_0_37"/>
            <p:cNvCxnSpPr/>
            <p:nvPr/>
          </p:nvCxnSpPr>
          <p:spPr>
            <a:xfrm>
              <a:off x="4297903" y="1962938"/>
              <a:ext cx="1269900" cy="1269900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sp>
        <p:nvSpPr>
          <p:cNvPr id="191" name="Google Shape;191;g114202717f1_0_37"/>
          <p:cNvSpPr txBox="1"/>
          <p:nvPr/>
        </p:nvSpPr>
        <p:spPr>
          <a:xfrm>
            <a:off x="6580700" y="2876800"/>
            <a:ext cx="6311700" cy="52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Helvetica Neue"/>
                <a:ea typeface="Helvetica Neue"/>
                <a:cs typeface="Helvetica Neue"/>
                <a:sym typeface="Helvetica Neue"/>
              </a:rPr>
              <a:t>First eigenvector of the probability matrix describes the equilibrium populations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Helvetica Neue"/>
                <a:ea typeface="Helvetica Neue"/>
                <a:cs typeface="Helvetica Neue"/>
                <a:sym typeface="Helvetica Neue"/>
              </a:rPr>
              <a:t>Other eigenvectors (processes) show fluxes between states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2" name="Google Shape;192;g114202717f1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54" y="3551675"/>
            <a:ext cx="5366700" cy="398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114202717f1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03550" y="4947025"/>
            <a:ext cx="300990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114202717f1_0_37"/>
          <p:cNvSpPr txBox="1"/>
          <p:nvPr/>
        </p:nvSpPr>
        <p:spPr>
          <a:xfrm>
            <a:off x="10630600" y="9269625"/>
            <a:ext cx="222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</a:rPr>
              <a:t>JACS</a:t>
            </a:r>
            <a:r>
              <a:rPr lang="en-US" sz="1100">
                <a:solidFill>
                  <a:schemeClr val="dk1"/>
                </a:solidFill>
              </a:rPr>
              <a:t> 140.7 (2018): 2386-2396.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"/>
          <p:cNvSpPr txBox="1"/>
          <p:nvPr>
            <p:ph type="title"/>
          </p:nvPr>
        </p:nvSpPr>
        <p:spPr>
          <a:xfrm>
            <a:off x="-28841" y="254000"/>
            <a:ext cx="13062482" cy="2159000"/>
          </a:xfrm>
          <a:prstGeom prst="rect">
            <a:avLst/>
          </a:prstGeom>
          <a:solidFill>
            <a:srgbClr val="005493">
              <a:alpha val="24705"/>
            </a:srgbClr>
          </a:solidFill>
          <a:ln>
            <a:noFill/>
          </a:ln>
        </p:spPr>
        <p:txBody>
          <a:bodyPr anchorCtr="0" anchor="ctr" bIns="127000" lIns="127000" spcFirstLastPara="1" rIns="127000" wrap="square" tIns="127000">
            <a:normAutofit/>
          </a:bodyPr>
          <a:lstStyle/>
          <a:p>
            <a:pPr indent="-107950" lvl="0" marL="107950" marR="1079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Helvetica Neue"/>
              <a:buNone/>
            </a:pPr>
            <a:r>
              <a:rPr b="1" lang="en-US" sz="6800">
                <a:latin typeface="Helvetica Neue"/>
                <a:ea typeface="Helvetica Neue"/>
                <a:cs typeface="Helvetica Neue"/>
                <a:sym typeface="Helvetica Neue"/>
              </a:rPr>
              <a:t>Building a Markov State Model</a:t>
            </a:r>
            <a:endParaRPr/>
          </a:p>
        </p:txBody>
      </p:sp>
      <p:grpSp>
        <p:nvGrpSpPr>
          <p:cNvPr id="200" name="Google Shape;200;p6"/>
          <p:cNvGrpSpPr/>
          <p:nvPr/>
        </p:nvGrpSpPr>
        <p:grpSpPr>
          <a:xfrm>
            <a:off x="939624" y="2489857"/>
            <a:ext cx="6461780" cy="3502274"/>
            <a:chOff x="-557086" y="0"/>
            <a:chExt cx="7873498" cy="4322728"/>
          </a:xfrm>
        </p:grpSpPr>
        <p:cxnSp>
          <p:nvCxnSpPr>
            <p:cNvPr id="201" name="Google Shape;201;p6"/>
            <p:cNvCxnSpPr/>
            <p:nvPr/>
          </p:nvCxnSpPr>
          <p:spPr>
            <a:xfrm flipH="1" rot="10800000">
              <a:off x="666307" y="0"/>
              <a:ext cx="1" cy="3570002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grpSp>
          <p:nvGrpSpPr>
            <p:cNvPr id="202" name="Google Shape;202;p6"/>
            <p:cNvGrpSpPr/>
            <p:nvPr/>
          </p:nvGrpSpPr>
          <p:grpSpPr>
            <a:xfrm>
              <a:off x="-557086" y="597263"/>
              <a:ext cx="7873498" cy="3725466"/>
              <a:chOff x="-557086" y="42"/>
              <a:chExt cx="7873497" cy="3725464"/>
            </a:xfrm>
          </p:grpSpPr>
          <p:cxnSp>
            <p:nvCxnSpPr>
              <p:cNvPr id="203" name="Google Shape;203;p6"/>
              <p:cNvCxnSpPr/>
              <p:nvPr/>
            </p:nvCxnSpPr>
            <p:spPr>
              <a:xfrm>
                <a:off x="249976" y="2574337"/>
                <a:ext cx="7066435" cy="1"/>
              </a:xfrm>
              <a:prstGeom prst="straightConnector1">
                <a:avLst/>
              </a:prstGeom>
              <a:noFill/>
              <a:ln cap="flat" cmpd="sng" w="508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med" w="med" type="triangle"/>
              </a:ln>
            </p:spPr>
          </p:cxnSp>
          <p:sp>
            <p:nvSpPr>
              <p:cNvPr id="204" name="Google Shape;204;p6"/>
              <p:cNvSpPr txBox="1"/>
              <p:nvPr/>
            </p:nvSpPr>
            <p:spPr>
              <a:xfrm rot="-5400000">
                <a:off x="-969586" y="412542"/>
                <a:ext cx="1850400" cy="102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b="1" i="0" lang="en-US" sz="24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Free Energy</a:t>
                </a:r>
                <a:endParaRPr/>
              </a:p>
            </p:txBody>
          </p:sp>
          <p:sp>
            <p:nvSpPr>
              <p:cNvPr id="205" name="Google Shape;205;p6"/>
              <p:cNvSpPr txBox="1"/>
              <p:nvPr/>
            </p:nvSpPr>
            <p:spPr>
              <a:xfrm>
                <a:off x="2094789" y="2686906"/>
                <a:ext cx="3100500" cy="103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Helvetica Neue"/>
                  <a:buNone/>
                </a:pPr>
                <a:r>
                  <a:rPr b="1" i="0" lang="en-US" sz="24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Configuration Space</a:t>
                </a:r>
                <a:endParaRPr/>
              </a:p>
            </p:txBody>
          </p:sp>
          <p:sp>
            <p:nvSpPr>
              <p:cNvPr id="206" name="Google Shape;206;p6"/>
              <p:cNvSpPr/>
              <p:nvPr/>
            </p:nvSpPr>
            <p:spPr>
              <a:xfrm>
                <a:off x="1122178" y="198247"/>
                <a:ext cx="6071649" cy="1893018"/>
              </a:xfrm>
              <a:custGeom>
                <a:rect b="b" l="l" r="r" t="t"/>
                <a:pathLst>
                  <a:path extrusionOk="0" h="21400" w="21600">
                    <a:moveTo>
                      <a:pt x="0" y="28"/>
                    </a:moveTo>
                    <a:cubicBezTo>
                      <a:pt x="803" y="-153"/>
                      <a:pt x="1601" y="550"/>
                      <a:pt x="2260" y="2019"/>
                    </a:cubicBezTo>
                    <a:cubicBezTo>
                      <a:pt x="2644" y="2875"/>
                      <a:pt x="2968" y="3966"/>
                      <a:pt x="3215" y="5222"/>
                    </a:cubicBezTo>
                    <a:cubicBezTo>
                      <a:pt x="3490" y="6620"/>
                      <a:pt x="3666" y="8198"/>
                      <a:pt x="3728" y="9845"/>
                    </a:cubicBezTo>
                    <a:cubicBezTo>
                      <a:pt x="3870" y="11343"/>
                      <a:pt x="3992" y="12851"/>
                      <a:pt x="4096" y="14364"/>
                    </a:cubicBezTo>
                    <a:cubicBezTo>
                      <a:pt x="4203" y="15917"/>
                      <a:pt x="4295" y="17525"/>
                      <a:pt x="4579" y="18858"/>
                    </a:cubicBezTo>
                    <a:cubicBezTo>
                      <a:pt x="4885" y="20298"/>
                      <a:pt x="5378" y="21230"/>
                      <a:pt x="5923" y="21400"/>
                    </a:cubicBezTo>
                    <a:cubicBezTo>
                      <a:pt x="6351" y="21349"/>
                      <a:pt x="6759" y="20795"/>
                      <a:pt x="7066" y="19843"/>
                    </a:cubicBezTo>
                    <a:cubicBezTo>
                      <a:pt x="7480" y="18560"/>
                      <a:pt x="7659" y="16786"/>
                      <a:pt x="7802" y="15062"/>
                    </a:cubicBezTo>
                    <a:cubicBezTo>
                      <a:pt x="7936" y="13458"/>
                      <a:pt x="8047" y="11816"/>
                      <a:pt x="8133" y="10135"/>
                    </a:cubicBezTo>
                    <a:cubicBezTo>
                      <a:pt x="8119" y="7855"/>
                      <a:pt x="8357" y="5631"/>
                      <a:pt x="8805" y="3848"/>
                    </a:cubicBezTo>
                    <a:cubicBezTo>
                      <a:pt x="9230" y="2155"/>
                      <a:pt x="9820" y="958"/>
                      <a:pt x="10483" y="447"/>
                    </a:cubicBezTo>
                    <a:cubicBezTo>
                      <a:pt x="11301" y="-200"/>
                      <a:pt x="12168" y="453"/>
                      <a:pt x="12808" y="2199"/>
                    </a:cubicBezTo>
                    <a:cubicBezTo>
                      <a:pt x="13280" y="3485"/>
                      <a:pt x="13588" y="5273"/>
                      <a:pt x="13676" y="7228"/>
                    </a:cubicBezTo>
                    <a:cubicBezTo>
                      <a:pt x="13728" y="8572"/>
                      <a:pt x="13864" y="9853"/>
                      <a:pt x="14070" y="11005"/>
                    </a:cubicBezTo>
                    <a:cubicBezTo>
                      <a:pt x="14238" y="11945"/>
                      <a:pt x="14456" y="12811"/>
                      <a:pt x="14739" y="13461"/>
                    </a:cubicBezTo>
                    <a:cubicBezTo>
                      <a:pt x="15065" y="14208"/>
                      <a:pt x="15457" y="14608"/>
                      <a:pt x="15859" y="14602"/>
                    </a:cubicBezTo>
                    <a:cubicBezTo>
                      <a:pt x="16265" y="14663"/>
                      <a:pt x="16666" y="14259"/>
                      <a:pt x="16987" y="13464"/>
                    </a:cubicBezTo>
                    <a:cubicBezTo>
                      <a:pt x="17264" y="12777"/>
                      <a:pt x="17463" y="11864"/>
                      <a:pt x="17587" y="10866"/>
                    </a:cubicBezTo>
                    <a:cubicBezTo>
                      <a:pt x="17722" y="9790"/>
                      <a:pt x="17770" y="8604"/>
                      <a:pt x="17718" y="7413"/>
                    </a:cubicBezTo>
                    <a:cubicBezTo>
                      <a:pt x="17754" y="6593"/>
                      <a:pt x="17814" y="5786"/>
                      <a:pt x="17896" y="5002"/>
                    </a:cubicBezTo>
                    <a:cubicBezTo>
                      <a:pt x="17973" y="4275"/>
                      <a:pt x="18071" y="3566"/>
                      <a:pt x="18221" y="2967"/>
                    </a:cubicBezTo>
                    <a:cubicBezTo>
                      <a:pt x="18342" y="2486"/>
                      <a:pt x="18494" y="2092"/>
                      <a:pt x="18666" y="1811"/>
                    </a:cubicBezTo>
                    <a:cubicBezTo>
                      <a:pt x="18877" y="1279"/>
                      <a:pt x="19119" y="888"/>
                      <a:pt x="19379" y="662"/>
                    </a:cubicBezTo>
                    <a:cubicBezTo>
                      <a:pt x="19620" y="452"/>
                      <a:pt x="19871" y="388"/>
                      <a:pt x="20120" y="338"/>
                    </a:cubicBezTo>
                    <a:cubicBezTo>
                      <a:pt x="20613" y="239"/>
                      <a:pt x="21106" y="188"/>
                      <a:pt x="21600" y="187"/>
                    </a:cubicBezTo>
                  </a:path>
                </a:pathLst>
              </a:custGeom>
              <a:noFill/>
              <a:ln cap="flat" cmpd="sng" w="508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200"/>
                  <a:buFont typeface="Helvetica Neue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7" name="Google Shape;207;p6"/>
              <p:cNvSpPr txBox="1"/>
              <p:nvPr/>
            </p:nvSpPr>
            <p:spPr>
              <a:xfrm>
                <a:off x="2308796" y="975870"/>
                <a:ext cx="996600" cy="50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Helvetica Neue"/>
                  <a:buNone/>
                </a:pPr>
                <a:r>
                  <a:rPr b="1" i="0" lang="en-US" sz="20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Open</a:t>
                </a:r>
                <a:endParaRPr/>
              </a:p>
            </p:txBody>
          </p:sp>
          <p:sp>
            <p:nvSpPr>
              <p:cNvPr id="208" name="Google Shape;208;p6"/>
              <p:cNvSpPr txBox="1"/>
              <p:nvPr/>
            </p:nvSpPr>
            <p:spPr>
              <a:xfrm>
                <a:off x="4916322" y="274500"/>
                <a:ext cx="1194300" cy="44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Helvetica Neue"/>
                  <a:buNone/>
                </a:pPr>
                <a:r>
                  <a:rPr b="1" i="0" lang="en-US" sz="20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Closed</a:t>
                </a:r>
                <a:endParaRPr/>
              </a:p>
            </p:txBody>
          </p:sp>
        </p:grpSp>
      </p:grpSp>
      <p:grpSp>
        <p:nvGrpSpPr>
          <p:cNvPr id="209" name="Google Shape;209;p6"/>
          <p:cNvGrpSpPr/>
          <p:nvPr/>
        </p:nvGrpSpPr>
        <p:grpSpPr>
          <a:xfrm rot="-5400000">
            <a:off x="3380374" y="4352773"/>
            <a:ext cx="2565854" cy="6937608"/>
            <a:chOff x="40212" y="-1"/>
            <a:chExt cx="2565854" cy="6937608"/>
          </a:xfrm>
        </p:grpSpPr>
        <p:sp>
          <p:nvSpPr>
            <p:cNvPr id="210" name="Google Shape;210;p6"/>
            <p:cNvSpPr/>
            <p:nvPr/>
          </p:nvSpPr>
          <p:spPr>
            <a:xfrm rot="5400000">
              <a:off x="12" y="715171"/>
              <a:ext cx="1930800" cy="1850400"/>
            </a:xfrm>
            <a:prstGeom prst="ellipse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Helvetica Neue"/>
                <a:buNone/>
              </a:pPr>
              <a:r>
                <a:rPr b="0" i="0" lang="en-US" sz="2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Open</a:t>
              </a: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 rot="5400000">
              <a:off x="864265" y="4739050"/>
              <a:ext cx="1756500" cy="1727100"/>
            </a:xfrm>
            <a:prstGeom prst="ellipse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Helvetica Neue"/>
                <a:buNone/>
              </a:pPr>
              <a:r>
                <a:rPr b="0" i="0" lang="en-US" sz="2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Closed</a:t>
              </a: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731635" y="-1"/>
              <a:ext cx="1098604" cy="954943"/>
            </a:xfrm>
            <a:custGeom>
              <a:rect b="b" l="l" r="r" t="t"/>
              <a:pathLst>
                <a:path extrusionOk="0" h="19894" w="17275">
                  <a:moveTo>
                    <a:pt x="659" y="15764"/>
                  </a:moveTo>
                  <a:cubicBezTo>
                    <a:pt x="-1978" y="7235"/>
                    <a:pt x="3702" y="-1706"/>
                    <a:pt x="10494" y="280"/>
                  </a:cubicBezTo>
                  <a:cubicBezTo>
                    <a:pt x="17325" y="2276"/>
                    <a:pt x="19622" y="13642"/>
                    <a:pt x="14458" y="19894"/>
                  </a:cubicBezTo>
                </a:path>
              </a:pathLst>
            </a:custGeom>
            <a:noFill/>
            <a:ln cap="flat" cmpd="sng" w="508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r>
                <a:t/>
              </a:r>
              <a:endParaRPr b="0" i="0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971415" y="6221922"/>
              <a:ext cx="883964" cy="715685"/>
            </a:xfrm>
            <a:custGeom>
              <a:rect b="b" l="l" r="r" t="t"/>
              <a:pathLst>
                <a:path extrusionOk="0" h="19335" w="19347">
                  <a:moveTo>
                    <a:pt x="3251" y="0"/>
                  </a:moveTo>
                  <a:cubicBezTo>
                    <a:pt x="-2055" y="5387"/>
                    <a:pt x="-649" y="15248"/>
                    <a:pt x="5880" y="18434"/>
                  </a:cubicBezTo>
                  <a:cubicBezTo>
                    <a:pt x="12369" y="21600"/>
                    <a:pt x="19545" y="16018"/>
                    <a:pt x="19343" y="7963"/>
                  </a:cubicBezTo>
                </a:path>
              </a:pathLst>
            </a:custGeom>
            <a:noFill/>
            <a:ln cap="flat" cmpd="sng" w="508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r>
                <a:t/>
              </a:r>
              <a:endParaRPr b="0" i="0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1689622" y="2211237"/>
              <a:ext cx="400160" cy="1017792"/>
            </a:xfrm>
            <a:custGeom>
              <a:rect b="b" l="l" r="r" t="t"/>
              <a:pathLst>
                <a:path extrusionOk="0" h="21600" w="19993">
                  <a:moveTo>
                    <a:pt x="0" y="0"/>
                  </a:moveTo>
                  <a:cubicBezTo>
                    <a:pt x="10060" y="2100"/>
                    <a:pt x="17067" y="5595"/>
                    <a:pt x="19263" y="9606"/>
                  </a:cubicBezTo>
                  <a:cubicBezTo>
                    <a:pt x="21600" y="13876"/>
                    <a:pt x="18263" y="18285"/>
                    <a:pt x="10184" y="21600"/>
                  </a:cubicBezTo>
                </a:path>
              </a:pathLst>
            </a:cu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r>
                <a:t/>
              </a:r>
              <a:endParaRPr b="0" i="0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331488" y="2460012"/>
              <a:ext cx="400170" cy="850284"/>
            </a:xfrm>
            <a:custGeom>
              <a:rect b="b" l="l" r="r" t="t"/>
              <a:pathLst>
                <a:path extrusionOk="0" h="21600" w="20011">
                  <a:moveTo>
                    <a:pt x="20011" y="21600"/>
                  </a:moveTo>
                  <a:cubicBezTo>
                    <a:pt x="11934" y="20255"/>
                    <a:pt x="5457" y="17319"/>
                    <a:pt x="2229" y="13539"/>
                  </a:cubicBezTo>
                  <a:cubicBezTo>
                    <a:pt x="-1589" y="9070"/>
                    <a:pt x="-451" y="3984"/>
                    <a:pt x="5258" y="0"/>
                  </a:cubicBezTo>
                </a:path>
              </a:pathLst>
            </a:custGeom>
            <a:noFill/>
            <a:ln cap="flat" cmpd="sng" w="889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r>
                <a:t/>
              </a:r>
              <a:endParaRPr b="0" i="0" sz="2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216" name="Google Shape;21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862" y="2489858"/>
            <a:ext cx="531549" cy="4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623" y="2478283"/>
            <a:ext cx="594085" cy="43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5091" y="2489858"/>
            <a:ext cx="562817" cy="43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3179" y="2489858"/>
            <a:ext cx="555000" cy="4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1623" y="2501444"/>
            <a:ext cx="555000" cy="4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6"/>
          <p:cNvSpPr/>
          <p:nvPr/>
        </p:nvSpPr>
        <p:spPr>
          <a:xfrm rot="-5400000">
            <a:off x="4010486" y="7286067"/>
            <a:ext cx="1196100" cy="1142100"/>
          </a:xfrm>
          <a:prstGeom prst="ellipse">
            <a:avLst/>
          </a:pr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222" name="Google Shape;222;p6"/>
          <p:cNvSpPr/>
          <p:nvPr/>
        </p:nvSpPr>
        <p:spPr>
          <a:xfrm rot="-5400000">
            <a:off x="5432175" y="7638931"/>
            <a:ext cx="352344" cy="1076544"/>
          </a:xfrm>
          <a:custGeom>
            <a:rect b="b" l="l" r="r" t="t"/>
            <a:pathLst>
              <a:path extrusionOk="0" h="21600" w="20011">
                <a:moveTo>
                  <a:pt x="20011" y="21600"/>
                </a:moveTo>
                <a:cubicBezTo>
                  <a:pt x="11934" y="20255"/>
                  <a:pt x="5457" y="17319"/>
                  <a:pt x="2229" y="13539"/>
                </a:cubicBezTo>
                <a:cubicBezTo>
                  <a:pt x="-1589" y="9070"/>
                  <a:pt x="-451" y="3984"/>
                  <a:pt x="5258" y="0"/>
                </a:cubicBezTo>
              </a:path>
            </a:pathLst>
          </a:custGeom>
          <a:noFill/>
          <a:ln cap="flat" cmpd="sng" w="889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r>
              <a:t/>
            </a:r>
            <a:endParaRPr b="0" i="0" sz="2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3" name="Google Shape;223;p6"/>
          <p:cNvSpPr/>
          <p:nvPr/>
        </p:nvSpPr>
        <p:spPr>
          <a:xfrm rot="-5400000">
            <a:off x="5277451" y="6678543"/>
            <a:ext cx="400160" cy="1017792"/>
          </a:xfrm>
          <a:custGeom>
            <a:rect b="b" l="l" r="r" t="t"/>
            <a:pathLst>
              <a:path extrusionOk="0" h="21600" w="19993">
                <a:moveTo>
                  <a:pt x="0" y="0"/>
                </a:moveTo>
                <a:cubicBezTo>
                  <a:pt x="10060" y="2100"/>
                  <a:pt x="17067" y="5595"/>
                  <a:pt x="19263" y="9606"/>
                </a:cubicBezTo>
                <a:cubicBezTo>
                  <a:pt x="21600" y="13876"/>
                  <a:pt x="18263" y="18285"/>
                  <a:pt x="10184" y="21600"/>
                </a:cubicBezTo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r>
              <a:t/>
            </a:r>
            <a:endParaRPr b="0" i="0" sz="2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" name="Google Shape;224;p6"/>
          <p:cNvSpPr/>
          <p:nvPr/>
        </p:nvSpPr>
        <p:spPr>
          <a:xfrm rot="10174775">
            <a:off x="4508101" y="6990466"/>
            <a:ext cx="433214" cy="341340"/>
          </a:xfrm>
          <a:custGeom>
            <a:rect b="b" l="l" r="r" t="t"/>
            <a:pathLst>
              <a:path extrusionOk="0" h="19335" w="19347">
                <a:moveTo>
                  <a:pt x="3251" y="0"/>
                </a:moveTo>
                <a:cubicBezTo>
                  <a:pt x="-2055" y="5387"/>
                  <a:pt x="-649" y="15248"/>
                  <a:pt x="5880" y="18434"/>
                </a:cubicBezTo>
                <a:cubicBezTo>
                  <a:pt x="12369" y="21600"/>
                  <a:pt x="19545" y="16018"/>
                  <a:pt x="19343" y="7963"/>
                </a:cubicBezTo>
              </a:path>
            </a:pathLst>
          </a:custGeom>
          <a:noFill/>
          <a:ln cap="flat" cmpd="sng" w="508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r>
              <a:t/>
            </a:r>
            <a:endParaRPr b="0" i="0" sz="2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5" name="Google Shape;22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5448" y="7574143"/>
            <a:ext cx="7239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398" y="7478906"/>
            <a:ext cx="6477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6"/>
          <p:cNvPicPr preferRelativeResize="0"/>
          <p:nvPr/>
        </p:nvPicPr>
        <p:blipFill rotWithShape="1">
          <a:blip r:embed="rId5">
            <a:alphaModFix/>
          </a:blip>
          <a:srcRect b="-9340" l="0" r="0" t="9340"/>
          <a:stretch/>
        </p:blipFill>
        <p:spPr>
          <a:xfrm>
            <a:off x="6460285" y="6771218"/>
            <a:ext cx="685800" cy="4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16000" y="2898850"/>
            <a:ext cx="5060225" cy="3761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6"/>
          <p:cNvCxnSpPr/>
          <p:nvPr/>
        </p:nvCxnSpPr>
        <p:spPr>
          <a:xfrm rot="10800000">
            <a:off x="3092000" y="2753025"/>
            <a:ext cx="0" cy="225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6"/>
          <p:cNvCxnSpPr/>
          <p:nvPr/>
        </p:nvCxnSpPr>
        <p:spPr>
          <a:xfrm rot="10800000">
            <a:off x="4309475" y="2753025"/>
            <a:ext cx="0" cy="225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6"/>
          <p:cNvCxnSpPr/>
          <p:nvPr/>
        </p:nvCxnSpPr>
        <p:spPr>
          <a:xfrm rot="10800000">
            <a:off x="5370600" y="2753025"/>
            <a:ext cx="0" cy="225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6"/>
          <p:cNvCxnSpPr/>
          <p:nvPr/>
        </p:nvCxnSpPr>
        <p:spPr>
          <a:xfrm rot="10800000">
            <a:off x="6502400" y="2753025"/>
            <a:ext cx="0" cy="225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33" name="Google Shape;233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171650" y="7368175"/>
            <a:ext cx="3233825" cy="129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